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32"/>
    <p:restoredTop sz="91463"/>
  </p:normalViewPr>
  <p:slideViewPr>
    <p:cSldViewPr snapToGrid="0" snapToObjects="1">
      <p:cViewPr varScale="1">
        <p:scale>
          <a:sx n="69" d="100"/>
          <a:sy n="69"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F3D98-FEEC-774D-808B-1E63E277795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893CF89-C96E-3747-A12E-F76378288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2DF2137-3B83-0D48-951F-2714063924C1}"/>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9490E1C7-3502-E74D-95DE-5F450E60ED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2F784E2-64F8-A348-9550-9C76F8C0F9AE}"/>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405839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66D69-6453-3242-AF17-35CBFB9E375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F485918-17C0-194D-9020-80B528235B3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7B5BA1F-89BD-274F-884D-D33713E9B0BA}"/>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095870A1-6590-AA49-A8C5-0431BE421C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DBBC309-C2F7-0D4E-A13A-6D059B2FB09E}"/>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192987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ADF9934-3155-6647-BE73-7563A3C3E4B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EFBB6C1-0D58-064B-B676-41445E970FA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796276-9DED-A343-8617-5F599449F2BB}"/>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C051F485-81FF-BD4A-A5DC-59A9868F74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85D72D-1303-2F45-98B1-7216CEB7AC0E}"/>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7896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C79BBF-6EDF-8B4D-BF1A-CBA7AE58A7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BCBF282-5C61-9943-896E-FB1BEA793E4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5CBF0AB-4582-5B44-8E67-F00D3EBF37F7}"/>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5AEB6FC8-F5BA-914C-A248-FC3092444C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4B7C047-B821-FF49-BD66-D76F133F721A}"/>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116500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D57769-9455-0A4B-9E04-18E7BCD9B6E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C8B7DEC-4A44-D040-BF4B-F37CA32DD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3E27DAC-3150-8745-BF70-E85A6F1E4A07}"/>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79560422-2064-8449-B9E5-1E1AEDCE87E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B6CA506-7EAD-9C4E-92A5-C21457B9E52C}"/>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242069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9A8EF2-DCA5-4443-BDF9-1670B07A4F3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AC74122-6DFA-D84C-80CF-BBE422C2C86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A94167C-AEC4-2E46-A81D-7936029DDA7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7CB6574-2C90-C549-9DD1-A577D905174B}"/>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6" name="Нижний колонтитул 5">
            <a:extLst>
              <a:ext uri="{FF2B5EF4-FFF2-40B4-BE49-F238E27FC236}">
                <a16:creationId xmlns:a16="http://schemas.microsoft.com/office/drawing/2014/main" id="{D066F9F4-D648-D047-B731-FE74A23598C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DCD268-911E-4A4F-AE1E-6F0124C51EB4}"/>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292670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C679D3-C8CF-7F43-A0EF-0AFC7517725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855F7BF-D405-A348-BA5D-0213362A7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B6AAE02-8279-864B-A42E-056FC7023B9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DA89E54-4E92-7046-9E03-60EB6C246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C9C75C1-505D-1F46-AA1D-E7E9CA02371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28233E1-5A2B-DF4F-B385-5C46EAB1526C}"/>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8" name="Нижний колонтитул 7">
            <a:extLst>
              <a:ext uri="{FF2B5EF4-FFF2-40B4-BE49-F238E27FC236}">
                <a16:creationId xmlns:a16="http://schemas.microsoft.com/office/drawing/2014/main" id="{45EEC539-10F4-8947-A304-E7DE81931B5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C47911D-2F35-B847-82A5-106F126F995C}"/>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212283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EC1D4-5205-CF4B-86A8-603A7A2BC72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3B3FE3B-9236-D548-9A23-E79D981741CD}"/>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4" name="Нижний колонтитул 3">
            <a:extLst>
              <a:ext uri="{FF2B5EF4-FFF2-40B4-BE49-F238E27FC236}">
                <a16:creationId xmlns:a16="http://schemas.microsoft.com/office/drawing/2014/main" id="{6DB7DB1C-E96F-D84C-8540-D040380F45A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95FD775-A949-E446-8FE9-899BDFE32EFF}"/>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174640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FA81EFD-04E8-A045-AAA7-4B46B9D9C139}"/>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3" name="Нижний колонтитул 2">
            <a:extLst>
              <a:ext uri="{FF2B5EF4-FFF2-40B4-BE49-F238E27FC236}">
                <a16:creationId xmlns:a16="http://schemas.microsoft.com/office/drawing/2014/main" id="{688DFE75-0F04-8B49-989F-83E2B24C954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F8DD8F1A-B59D-4646-B1E6-CE6C04908C1E}"/>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333072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2B456A-11DC-3F47-AA01-B4300B6DFED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C606E04-7B51-2845-A2FA-5BE593BB9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5FD6704-8327-0D42-BB84-77213182C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F39FC42-F33B-6943-AEA3-5CF53B1104E8}"/>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6" name="Нижний колонтитул 5">
            <a:extLst>
              <a:ext uri="{FF2B5EF4-FFF2-40B4-BE49-F238E27FC236}">
                <a16:creationId xmlns:a16="http://schemas.microsoft.com/office/drawing/2014/main" id="{554EB2C4-D350-EC42-9825-4253A583F1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D4618ED-4011-6441-9781-EC863F7C21D8}"/>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45509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6174B-399B-2C47-9881-AECBDC9F770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DAA95D0-8578-C347-9447-0B471066D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97CB8BA-C0C3-F34A-9351-AEA2E98F8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CBF050B-0B5C-1042-B99C-56BFE6D30675}"/>
              </a:ext>
            </a:extLst>
          </p:cNvPr>
          <p:cNvSpPr>
            <a:spLocks noGrp="1"/>
          </p:cNvSpPr>
          <p:nvPr>
            <p:ph type="dt" sz="half" idx="10"/>
          </p:nvPr>
        </p:nvSpPr>
        <p:spPr/>
        <p:txBody>
          <a:bodyPr/>
          <a:lstStyle/>
          <a:p>
            <a:fld id="{3ED3089E-385D-5845-8901-613BE5491931}" type="datetimeFigureOut">
              <a:rPr lang="ru-RU" smtClean="0"/>
              <a:t>08.02.2023</a:t>
            </a:fld>
            <a:endParaRPr lang="ru-RU"/>
          </a:p>
        </p:txBody>
      </p:sp>
      <p:sp>
        <p:nvSpPr>
          <p:cNvPr id="6" name="Нижний колонтитул 5">
            <a:extLst>
              <a:ext uri="{FF2B5EF4-FFF2-40B4-BE49-F238E27FC236}">
                <a16:creationId xmlns:a16="http://schemas.microsoft.com/office/drawing/2014/main" id="{16B74AA1-4D21-DD45-A7F7-9F693AF137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085D3ED-EF58-5A42-A3BC-340CF8C83A59}"/>
              </a:ext>
            </a:extLst>
          </p:cNvPr>
          <p:cNvSpPr>
            <a:spLocks noGrp="1"/>
          </p:cNvSpPr>
          <p:nvPr>
            <p:ph type="sldNum" sz="quarter" idx="12"/>
          </p:nvPr>
        </p:nvSpPr>
        <p:spPr/>
        <p:txBody>
          <a:bodyPr/>
          <a:lstStyle/>
          <a:p>
            <a:fld id="{3582E0C4-86FB-6447-A416-8BB7CBE38318}" type="slidenum">
              <a:rPr lang="ru-RU" smtClean="0"/>
              <a:t>‹#›</a:t>
            </a:fld>
            <a:endParaRPr lang="ru-RU"/>
          </a:p>
        </p:txBody>
      </p:sp>
    </p:spTree>
    <p:extLst>
      <p:ext uri="{BB962C8B-B14F-4D97-AF65-F5344CB8AC3E}">
        <p14:creationId xmlns:p14="http://schemas.microsoft.com/office/powerpoint/2010/main" val="297281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71683-CE96-F64D-9EEB-205501C6C6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633BEFC-3EBC-2D43-BACC-37AA3950D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837A5EC-B157-8744-84E4-E5B91890B0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3089E-385D-5845-8901-613BE5491931}" type="datetimeFigureOut">
              <a:rPr lang="ru-RU" smtClean="0"/>
              <a:t>08.02.2023</a:t>
            </a:fld>
            <a:endParaRPr lang="ru-RU"/>
          </a:p>
        </p:txBody>
      </p:sp>
      <p:sp>
        <p:nvSpPr>
          <p:cNvPr id="5" name="Нижний колонтитул 4">
            <a:extLst>
              <a:ext uri="{FF2B5EF4-FFF2-40B4-BE49-F238E27FC236}">
                <a16:creationId xmlns:a16="http://schemas.microsoft.com/office/drawing/2014/main" id="{1DC49AA8-B1BE-0448-821D-8DBF93A8D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FB4FBFD-E5A4-7B40-87F0-F8DD74F8F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2E0C4-86FB-6447-A416-8BB7CBE38318}" type="slidenum">
              <a:rPr lang="ru-RU" smtClean="0"/>
              <a:t>‹#›</a:t>
            </a:fld>
            <a:endParaRPr lang="ru-RU"/>
          </a:p>
        </p:txBody>
      </p:sp>
    </p:spTree>
    <p:extLst>
      <p:ext uri="{BB962C8B-B14F-4D97-AF65-F5344CB8AC3E}">
        <p14:creationId xmlns:p14="http://schemas.microsoft.com/office/powerpoint/2010/main" val="413159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chranelibrary.com/about/cochrane-review-groups" TargetMode="External"/><Relationship Id="rId2" Type="http://schemas.openxmlformats.org/officeDocument/2006/relationships/hyperlink" Target="https://www.cochranelibrary.com/about/about-cochrane-review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eu@cochrane.org?subject=Editorial%20proposal" TargetMode="External"/><Relationship Id="rId2" Type="http://schemas.openxmlformats.org/officeDocument/2006/relationships/hyperlink" Target="https://www.cochranelibrary.com/cdsr/editorials" TargetMode="External"/><Relationship Id="rId1" Type="http://schemas.openxmlformats.org/officeDocument/2006/relationships/slideLayout" Target="../slideLayouts/slideLayout2.xml"/><Relationship Id="rId5" Type="http://schemas.openxmlformats.org/officeDocument/2006/relationships/hyperlink" Target="https://www.cochranelibrary.com/cdsr/supplements" TargetMode="External"/><Relationship Id="rId4" Type="http://schemas.openxmlformats.org/officeDocument/2006/relationships/hyperlink" Target="http://community.cochrane.org/news/events/colloquiu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0455E1-E317-004A-BD8E-EFCBCBD73855}"/>
              </a:ext>
            </a:extLst>
          </p:cNvPr>
          <p:cNvSpPr>
            <a:spLocks noGrp="1"/>
          </p:cNvSpPr>
          <p:nvPr>
            <p:ph type="ctrTitle"/>
          </p:nvPr>
        </p:nvSpPr>
        <p:spPr/>
        <p:txBody>
          <a:bodyPr>
            <a:normAutofit fontScale="90000"/>
          </a:bodyPr>
          <a:lstStyle/>
          <a:p>
            <a:r>
              <a:rPr lang="en-US" dirty="0"/>
              <a:t>Letters. Editorials. Narrative reviews. Systematic reviews and Cochrane reviews. Case reports. Post graduate thesis.</a:t>
            </a:r>
            <a:endParaRPr lang="ru-RU" dirty="0"/>
          </a:p>
        </p:txBody>
      </p:sp>
      <p:sp>
        <p:nvSpPr>
          <p:cNvPr id="3" name="Подзаголовок 2">
            <a:extLst>
              <a:ext uri="{FF2B5EF4-FFF2-40B4-BE49-F238E27FC236}">
                <a16:creationId xmlns:a16="http://schemas.microsoft.com/office/drawing/2014/main" id="{0F57F349-82E0-A94B-991B-70F6B40BDE17}"/>
              </a:ext>
            </a:extLst>
          </p:cNvPr>
          <p:cNvSpPr>
            <a:spLocks noGrp="1"/>
          </p:cNvSpPr>
          <p:nvPr>
            <p:ph type="subTitle" idx="1"/>
          </p:nvPr>
        </p:nvSpPr>
        <p:spPr/>
        <p:txBody>
          <a:bodyPr/>
          <a:lstStyle/>
          <a:p>
            <a:r>
              <a:rPr lang="en-US" dirty="0"/>
              <a:t>Week 9</a:t>
            </a:r>
          </a:p>
          <a:p>
            <a:endParaRPr lang="ru-RU" dirty="0"/>
          </a:p>
        </p:txBody>
      </p:sp>
    </p:spTree>
    <p:extLst>
      <p:ext uri="{BB962C8B-B14F-4D97-AF65-F5344CB8AC3E}">
        <p14:creationId xmlns:p14="http://schemas.microsoft.com/office/powerpoint/2010/main" val="399431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0771C-7DA6-E045-8CCB-E76D93DAA482}"/>
              </a:ext>
            </a:extLst>
          </p:cNvPr>
          <p:cNvSpPr>
            <a:spLocks noGrp="1"/>
          </p:cNvSpPr>
          <p:nvPr>
            <p:ph type="title"/>
          </p:nvPr>
        </p:nvSpPr>
        <p:spPr/>
        <p:txBody>
          <a:bodyPr/>
          <a:lstStyle/>
          <a:p>
            <a:r>
              <a:rPr lang="en-US" b="1" dirty="0"/>
              <a:t>Writing an Editorial</a:t>
            </a:r>
            <a:endParaRPr lang="ru-RU" dirty="0"/>
          </a:p>
        </p:txBody>
      </p:sp>
      <p:sp>
        <p:nvSpPr>
          <p:cNvPr id="3" name="Объект 2">
            <a:extLst>
              <a:ext uri="{FF2B5EF4-FFF2-40B4-BE49-F238E27FC236}">
                <a16:creationId xmlns:a16="http://schemas.microsoft.com/office/drawing/2014/main" id="{4ECF44A5-CD13-084B-AEF2-AC7A4203D325}"/>
              </a:ext>
            </a:extLst>
          </p:cNvPr>
          <p:cNvSpPr>
            <a:spLocks noGrp="1"/>
          </p:cNvSpPr>
          <p:nvPr>
            <p:ph idx="1"/>
          </p:nvPr>
        </p:nvSpPr>
        <p:spPr/>
        <p:txBody>
          <a:bodyPr>
            <a:normAutofit fontScale="77500" lnSpcReduction="20000"/>
          </a:bodyPr>
          <a:lstStyle/>
          <a:p>
            <a:r>
              <a:rPr lang="en" dirty="0"/>
              <a:t>1. Pick a significant topic that has a current news angle and would interest readers.</a:t>
            </a:r>
            <a:br>
              <a:rPr lang="en" dirty="0"/>
            </a:br>
            <a:r>
              <a:rPr lang="en" dirty="0"/>
              <a:t>2. Collect information and facts; include objective reporting; do research</a:t>
            </a:r>
            <a:br>
              <a:rPr lang="en" dirty="0"/>
            </a:br>
            <a:r>
              <a:rPr lang="en" dirty="0"/>
              <a:t>3. State your opinion briefly in the fashion of a thesis statement</a:t>
            </a:r>
            <a:br>
              <a:rPr lang="en" dirty="0"/>
            </a:br>
            <a:r>
              <a:rPr lang="en" dirty="0"/>
              <a:t>4. Explain the issue objectively as a reporter would and tell why this situation is important</a:t>
            </a:r>
            <a:br>
              <a:rPr lang="en" dirty="0"/>
            </a:br>
            <a:r>
              <a:rPr lang="en" dirty="0"/>
              <a:t>5. Give opposing viewpoint first with its quotations and facts</a:t>
            </a:r>
            <a:br>
              <a:rPr lang="en" dirty="0"/>
            </a:br>
            <a:r>
              <a:rPr lang="en" dirty="0"/>
              <a:t>6. Refute (reject) the other side and develop your case using facts, details, figures, quotations. Pick apart the other side's logic.</a:t>
            </a:r>
            <a:br>
              <a:rPr lang="en" dirty="0"/>
            </a:br>
            <a:r>
              <a:rPr lang="en" dirty="0"/>
              <a:t>7. Concede a point of the opposition — they must have some good points you can acknowledge that would make you look rational.</a:t>
            </a:r>
            <a:br>
              <a:rPr lang="en" dirty="0"/>
            </a:br>
            <a:r>
              <a:rPr lang="en" dirty="0"/>
              <a:t>8. Repeat key phrases to reinforce an idea into the reader's minds.</a:t>
            </a:r>
            <a:br>
              <a:rPr lang="en" dirty="0"/>
            </a:br>
            <a:r>
              <a:rPr lang="en" dirty="0"/>
              <a:t>9. Give a realistic solution(s) to the problem that goes beyond common knowledge. Encourage critical thinking and pro-active reaction.</a:t>
            </a:r>
            <a:br>
              <a:rPr lang="en" dirty="0"/>
            </a:br>
            <a:r>
              <a:rPr lang="en" dirty="0"/>
              <a:t>10. Wrap it up in a concluding punch that restates your opening remark (thesis statement).</a:t>
            </a:r>
            <a:br>
              <a:rPr lang="en" dirty="0"/>
            </a:br>
            <a:r>
              <a:rPr lang="en" dirty="0"/>
              <a:t>11. Keep it to 500 words; make every work count; never use "I"</a:t>
            </a:r>
            <a:endParaRPr lang="ru-RU" dirty="0"/>
          </a:p>
        </p:txBody>
      </p:sp>
    </p:spTree>
    <p:extLst>
      <p:ext uri="{BB962C8B-B14F-4D97-AF65-F5344CB8AC3E}">
        <p14:creationId xmlns:p14="http://schemas.microsoft.com/office/powerpoint/2010/main" val="35238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70817F-9AE8-CC44-8C85-1E6E4670C795}"/>
              </a:ext>
            </a:extLst>
          </p:cNvPr>
          <p:cNvSpPr>
            <a:spLocks noGrp="1"/>
          </p:cNvSpPr>
          <p:nvPr>
            <p:ph type="title"/>
          </p:nvPr>
        </p:nvSpPr>
        <p:spPr/>
        <p:txBody>
          <a:bodyPr/>
          <a:lstStyle/>
          <a:p>
            <a:r>
              <a:rPr lang="en-US" b="1" dirty="0"/>
              <a:t>A Sample Structure</a:t>
            </a:r>
            <a:endParaRPr lang="ru-RU" dirty="0"/>
          </a:p>
        </p:txBody>
      </p:sp>
      <p:sp>
        <p:nvSpPr>
          <p:cNvPr id="3" name="Объект 2">
            <a:extLst>
              <a:ext uri="{FF2B5EF4-FFF2-40B4-BE49-F238E27FC236}">
                <a16:creationId xmlns:a16="http://schemas.microsoft.com/office/drawing/2014/main" id="{D3F92BB9-C008-DF4E-81B3-EC1C4F2D76D6}"/>
              </a:ext>
            </a:extLst>
          </p:cNvPr>
          <p:cNvSpPr>
            <a:spLocks noGrp="1"/>
          </p:cNvSpPr>
          <p:nvPr>
            <p:ph idx="1"/>
          </p:nvPr>
        </p:nvSpPr>
        <p:spPr/>
        <p:txBody>
          <a:bodyPr>
            <a:normAutofit fontScale="85000" lnSpcReduction="20000"/>
          </a:bodyPr>
          <a:lstStyle/>
          <a:p>
            <a:r>
              <a:rPr lang="en" b="1" dirty="0"/>
              <a:t>I. Lead with an Objective Explanation of the Issue/Controversy.</a:t>
            </a:r>
            <a:br>
              <a:rPr lang="en" dirty="0"/>
            </a:br>
            <a:br>
              <a:rPr lang="en" dirty="0"/>
            </a:br>
            <a:r>
              <a:rPr lang="en" dirty="0"/>
              <a:t>Include the five W's and the H. (Members of Congress, in effort to reduce the budget, are looking to cut funding from public television. Hearings were held …)</a:t>
            </a:r>
          </a:p>
          <a:p>
            <a:r>
              <a:rPr lang="en" dirty="0"/>
              <a:t>Pull in facts and quotations from the sources which are relevant. </a:t>
            </a:r>
          </a:p>
          <a:p>
            <a:r>
              <a:rPr lang="en" dirty="0"/>
              <a:t>Additional research may be necessary. </a:t>
            </a:r>
          </a:p>
          <a:p>
            <a:r>
              <a:rPr lang="en" b="1" dirty="0"/>
              <a:t>II. Present Your Opposition First. </a:t>
            </a:r>
            <a:br>
              <a:rPr lang="en" dirty="0"/>
            </a:br>
            <a:br>
              <a:rPr lang="en" dirty="0"/>
            </a:br>
            <a:r>
              <a:rPr lang="en" dirty="0"/>
              <a:t>As the writer you disagree with these viewpoints. Identify the people (specifically who oppose you. (Republicans feel that these cuts are necessary; other cable stations can pick them; only the rich watch public television.)</a:t>
            </a:r>
          </a:p>
          <a:p>
            <a:r>
              <a:rPr lang="en" dirty="0"/>
              <a:t>Use facts and quotations to state objectively their opinions. </a:t>
            </a:r>
          </a:p>
          <a:p>
            <a:r>
              <a:rPr lang="en" dirty="0"/>
              <a:t>Give a strong position of the opposition. You gain nothing in refuting a weak position. </a:t>
            </a:r>
          </a:p>
          <a:p>
            <a:pPr marL="0" indent="0">
              <a:buNone/>
            </a:pPr>
            <a:endParaRPr lang="en" dirty="0"/>
          </a:p>
        </p:txBody>
      </p:sp>
    </p:spTree>
    <p:extLst>
      <p:ext uri="{BB962C8B-B14F-4D97-AF65-F5344CB8AC3E}">
        <p14:creationId xmlns:p14="http://schemas.microsoft.com/office/powerpoint/2010/main" val="86803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95CE09-326B-614D-90C1-6794317D18C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51DB657-172B-1C41-9B81-B3CD5C29B0BC}"/>
              </a:ext>
            </a:extLst>
          </p:cNvPr>
          <p:cNvSpPr>
            <a:spLocks noGrp="1"/>
          </p:cNvSpPr>
          <p:nvPr>
            <p:ph idx="1"/>
          </p:nvPr>
        </p:nvSpPr>
        <p:spPr/>
        <p:txBody>
          <a:bodyPr>
            <a:normAutofit fontScale="55000" lnSpcReduction="20000"/>
          </a:bodyPr>
          <a:lstStyle/>
          <a:p>
            <a:r>
              <a:rPr lang="en" b="1" dirty="0"/>
              <a:t>III. Directly Refute The Opposition's Beliefs.</a:t>
            </a:r>
            <a:endParaRPr lang="en" dirty="0"/>
          </a:p>
          <a:p>
            <a:r>
              <a:rPr lang="en" dirty="0"/>
              <a:t>You can begin your article with transition. (Republicans believe public </a:t>
            </a:r>
            <a:r>
              <a:rPr lang="en" dirty="0" err="1"/>
              <a:t>televison</a:t>
            </a:r>
            <a:r>
              <a:rPr lang="en" dirty="0"/>
              <a:t> is a "sandbox for the rich." However, statistics show most people who watch public television make less than $40,000 per year.)</a:t>
            </a:r>
          </a:p>
          <a:p>
            <a:r>
              <a:rPr lang="en" dirty="0"/>
              <a:t>Pull in other facts and quotations from people who support your position. </a:t>
            </a:r>
          </a:p>
          <a:p>
            <a:r>
              <a:rPr lang="en" dirty="0"/>
              <a:t>Concede a valid point of the opposition which will make you appear rational, one who has considered all the options (fiscal times are tough, and we can cut some of the funding for the arts; however, …). </a:t>
            </a:r>
          </a:p>
          <a:p>
            <a:r>
              <a:rPr lang="en" b="1" dirty="0"/>
              <a:t>IV. Give Other, Original Reasons/Analogies</a:t>
            </a:r>
            <a:endParaRPr lang="en" dirty="0"/>
          </a:p>
          <a:p>
            <a:r>
              <a:rPr lang="en" dirty="0"/>
              <a:t>In defense of your position, give reasons from strong to strongest order. (Taking money away from public television is robbing children of their education …)</a:t>
            </a:r>
          </a:p>
          <a:p>
            <a:r>
              <a:rPr lang="en" dirty="0"/>
              <a:t>Use a literary or cultural allusion that lends to your credibility and perceived intelligence (We should render unto Caesar that which belongs to him …) </a:t>
            </a:r>
          </a:p>
          <a:p>
            <a:r>
              <a:rPr lang="en" b="1" dirty="0"/>
              <a:t>V. Conclude With Some Punch.</a:t>
            </a:r>
            <a:endParaRPr lang="en" dirty="0"/>
          </a:p>
          <a:p>
            <a:r>
              <a:rPr lang="en" dirty="0"/>
              <a:t>Give solutions to the problem or challenge the reader to be informed. (Congress should look to where real wastes exist — perhaps in defense and entitlements — to find ways to save money. Digging into public television's pocket hurts us all.)</a:t>
            </a:r>
          </a:p>
          <a:p>
            <a:r>
              <a:rPr lang="en" dirty="0"/>
              <a:t>A quotation can be effective, especially if from a respected source </a:t>
            </a:r>
          </a:p>
          <a:p>
            <a:r>
              <a:rPr lang="en" dirty="0"/>
              <a:t>A rhetorical question can be an effective concluder as well (If the government doesn't defend the interests of children, who will?) </a:t>
            </a:r>
          </a:p>
          <a:p>
            <a:r>
              <a:rPr lang="en" dirty="0"/>
              <a:t>Go to the library or any computer lab and complete the “</a:t>
            </a:r>
            <a:r>
              <a:rPr lang="en" dirty="0" err="1"/>
              <a:t>webquest</a:t>
            </a:r>
            <a:r>
              <a:rPr lang="en" dirty="0"/>
              <a:t>” located at</a:t>
            </a:r>
          </a:p>
          <a:p>
            <a:endParaRPr lang="ru-RU" dirty="0"/>
          </a:p>
        </p:txBody>
      </p:sp>
    </p:spTree>
    <p:extLst>
      <p:ext uri="{BB962C8B-B14F-4D97-AF65-F5344CB8AC3E}">
        <p14:creationId xmlns:p14="http://schemas.microsoft.com/office/powerpoint/2010/main" val="7226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FB8850-A669-E04B-BA0C-F2E8F966C7AC}"/>
              </a:ext>
            </a:extLst>
          </p:cNvPr>
          <p:cNvSpPr>
            <a:spLocks noGrp="1"/>
          </p:cNvSpPr>
          <p:nvPr>
            <p:ph type="title"/>
          </p:nvPr>
        </p:nvSpPr>
        <p:spPr/>
        <p:txBody>
          <a:bodyPr/>
          <a:lstStyle/>
          <a:p>
            <a:r>
              <a:rPr lang="en-US" dirty="0"/>
              <a:t>Narrative review/Literature review</a:t>
            </a:r>
            <a:endParaRPr lang="ru-RU" dirty="0"/>
          </a:p>
        </p:txBody>
      </p:sp>
      <p:sp>
        <p:nvSpPr>
          <p:cNvPr id="3" name="Объект 2">
            <a:extLst>
              <a:ext uri="{FF2B5EF4-FFF2-40B4-BE49-F238E27FC236}">
                <a16:creationId xmlns:a16="http://schemas.microsoft.com/office/drawing/2014/main" id="{5FFC4757-620C-5440-A6F7-2F24AD80A725}"/>
              </a:ext>
            </a:extLst>
          </p:cNvPr>
          <p:cNvSpPr>
            <a:spLocks noGrp="1"/>
          </p:cNvSpPr>
          <p:nvPr>
            <p:ph idx="1"/>
          </p:nvPr>
        </p:nvSpPr>
        <p:spPr/>
        <p:txBody>
          <a:bodyPr/>
          <a:lstStyle/>
          <a:p>
            <a:r>
              <a:rPr lang="en" dirty="0"/>
              <a:t>are written by experts in the field</a:t>
            </a:r>
            <a:br>
              <a:rPr lang="en" dirty="0"/>
            </a:br>
            <a:r>
              <a:rPr lang="en" dirty="0"/>
              <a:t>• provide a synthesis of the research literature</a:t>
            </a:r>
            <a:br>
              <a:rPr lang="en" dirty="0"/>
            </a:br>
            <a:r>
              <a:rPr lang="en" dirty="0"/>
              <a:t>• provide an overview of the research topic</a:t>
            </a:r>
            <a:br>
              <a:rPr lang="en" dirty="0"/>
            </a:br>
            <a:r>
              <a:rPr lang="en" dirty="0"/>
              <a:t>• detail developments in the research and identify future directions • highlight where the gaps in the research exist</a:t>
            </a:r>
            <a:br>
              <a:rPr lang="en" dirty="0"/>
            </a:br>
            <a:r>
              <a:rPr lang="en" dirty="0"/>
              <a:t>• identify the main authors in the field</a:t>
            </a:r>
            <a:br>
              <a:rPr lang="en" dirty="0"/>
            </a:br>
            <a:r>
              <a:rPr lang="en" dirty="0"/>
              <a:t>• include an extensive bibliography</a:t>
            </a:r>
            <a:br>
              <a:rPr lang="en" dirty="0"/>
            </a:br>
            <a:r>
              <a:rPr lang="en" dirty="0"/>
              <a:t>• are generally highly cited. </a:t>
            </a:r>
            <a:endParaRPr lang="en" dirty="0">
              <a:effectLst/>
            </a:endParaRPr>
          </a:p>
        </p:txBody>
      </p:sp>
    </p:spTree>
    <p:extLst>
      <p:ext uri="{BB962C8B-B14F-4D97-AF65-F5344CB8AC3E}">
        <p14:creationId xmlns:p14="http://schemas.microsoft.com/office/powerpoint/2010/main" val="213597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B70458-C8FA-5747-A3CE-29FD6EF7640D}"/>
              </a:ext>
            </a:extLst>
          </p:cNvPr>
          <p:cNvSpPr>
            <a:spLocks noGrp="1"/>
          </p:cNvSpPr>
          <p:nvPr>
            <p:ph type="title"/>
          </p:nvPr>
        </p:nvSpPr>
        <p:spPr/>
        <p:txBody>
          <a:bodyPr/>
          <a:lstStyle/>
          <a:p>
            <a:r>
              <a:rPr lang="en-US" dirty="0"/>
              <a:t>What is literature review?</a:t>
            </a:r>
            <a:endParaRPr lang="ru-RU" dirty="0"/>
          </a:p>
        </p:txBody>
      </p:sp>
      <p:sp>
        <p:nvSpPr>
          <p:cNvPr id="3" name="Объект 2">
            <a:extLst>
              <a:ext uri="{FF2B5EF4-FFF2-40B4-BE49-F238E27FC236}">
                <a16:creationId xmlns:a16="http://schemas.microsoft.com/office/drawing/2014/main" id="{75B75C8F-F11F-834A-93F3-D836389B0FB6}"/>
              </a:ext>
            </a:extLst>
          </p:cNvPr>
          <p:cNvSpPr>
            <a:spLocks noGrp="1"/>
          </p:cNvSpPr>
          <p:nvPr>
            <p:ph idx="1"/>
          </p:nvPr>
        </p:nvSpPr>
        <p:spPr/>
        <p:txBody>
          <a:bodyPr/>
          <a:lstStyle/>
          <a:p>
            <a:r>
              <a:rPr lang="en" dirty="0"/>
              <a:t>Literature reviews examine and evaluate the scholarly literature on a topic. </a:t>
            </a:r>
          </a:p>
          <a:p>
            <a:r>
              <a:rPr lang="en" dirty="0"/>
              <a:t>A literature review is conducted in the beginning stages of your research and is written either as a stand-alone document or as part of a larger piece of work (e.g. as a chapter in a thesis). </a:t>
            </a:r>
          </a:p>
          <a:p>
            <a:pPr marL="0" indent="0">
              <a:buNone/>
            </a:pPr>
            <a:endParaRPr lang="ru-RU" dirty="0"/>
          </a:p>
        </p:txBody>
      </p:sp>
    </p:spTree>
    <p:extLst>
      <p:ext uri="{BB962C8B-B14F-4D97-AF65-F5344CB8AC3E}">
        <p14:creationId xmlns:p14="http://schemas.microsoft.com/office/powerpoint/2010/main" val="3207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9033B7-3370-FF49-86A3-1541D4EAC600}"/>
              </a:ext>
            </a:extLst>
          </p:cNvPr>
          <p:cNvSpPr>
            <a:spLocks noGrp="1"/>
          </p:cNvSpPr>
          <p:nvPr>
            <p:ph type="title"/>
          </p:nvPr>
        </p:nvSpPr>
        <p:spPr/>
        <p:txBody>
          <a:bodyPr/>
          <a:lstStyle/>
          <a:p>
            <a:r>
              <a:rPr lang="en" dirty="0"/>
              <a:t>The purpose of a literature review is to: </a:t>
            </a:r>
            <a:endParaRPr lang="ru-RU" dirty="0"/>
          </a:p>
        </p:txBody>
      </p:sp>
      <p:sp>
        <p:nvSpPr>
          <p:cNvPr id="3" name="Объект 2">
            <a:extLst>
              <a:ext uri="{FF2B5EF4-FFF2-40B4-BE49-F238E27FC236}">
                <a16:creationId xmlns:a16="http://schemas.microsoft.com/office/drawing/2014/main" id="{F8CBD49A-38B1-D342-9C04-EE7096907072}"/>
              </a:ext>
            </a:extLst>
          </p:cNvPr>
          <p:cNvSpPr>
            <a:spLocks noGrp="1"/>
          </p:cNvSpPr>
          <p:nvPr>
            <p:ph idx="1"/>
          </p:nvPr>
        </p:nvSpPr>
        <p:spPr/>
        <p:txBody>
          <a:bodyPr/>
          <a:lstStyle/>
          <a:p>
            <a:r>
              <a:rPr lang="en" dirty="0"/>
              <a:t>provide context for your research hypothesis or question </a:t>
            </a:r>
          </a:p>
          <a:p>
            <a:r>
              <a:rPr lang="en" dirty="0"/>
              <a:t>ensure your research is original (i.e. not already published) </a:t>
            </a:r>
          </a:p>
          <a:p>
            <a:r>
              <a:rPr lang="en" dirty="0"/>
              <a:t>identify where your research fits into the existing body of literature </a:t>
            </a:r>
          </a:p>
          <a:p>
            <a:r>
              <a:rPr lang="en" dirty="0"/>
              <a:t>highlight the strengths and weaknesses in any previous relevant research </a:t>
            </a:r>
          </a:p>
          <a:p>
            <a:r>
              <a:rPr lang="en" dirty="0"/>
              <a:t>make recommendations for further research. </a:t>
            </a:r>
          </a:p>
          <a:p>
            <a:pPr marL="0" indent="0">
              <a:buNone/>
            </a:pPr>
            <a:endParaRPr lang="ru-RU" dirty="0"/>
          </a:p>
        </p:txBody>
      </p:sp>
    </p:spTree>
    <p:extLst>
      <p:ext uri="{BB962C8B-B14F-4D97-AF65-F5344CB8AC3E}">
        <p14:creationId xmlns:p14="http://schemas.microsoft.com/office/powerpoint/2010/main" val="45076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44504-16F8-7746-9C43-FF247C681E1E}"/>
              </a:ext>
            </a:extLst>
          </p:cNvPr>
          <p:cNvSpPr>
            <a:spLocks noGrp="1"/>
          </p:cNvSpPr>
          <p:nvPr>
            <p:ph type="title"/>
          </p:nvPr>
        </p:nvSpPr>
        <p:spPr/>
        <p:txBody>
          <a:bodyPr/>
          <a:lstStyle/>
          <a:p>
            <a:r>
              <a:rPr lang="en" dirty="0"/>
              <a:t>A good literature review is: </a:t>
            </a:r>
            <a:endParaRPr lang="ru-RU" dirty="0"/>
          </a:p>
        </p:txBody>
      </p:sp>
      <p:sp>
        <p:nvSpPr>
          <p:cNvPr id="3" name="Объект 2">
            <a:extLst>
              <a:ext uri="{FF2B5EF4-FFF2-40B4-BE49-F238E27FC236}">
                <a16:creationId xmlns:a16="http://schemas.microsoft.com/office/drawing/2014/main" id="{A2B94902-2BAD-9949-970A-9CD074C082DD}"/>
              </a:ext>
            </a:extLst>
          </p:cNvPr>
          <p:cNvSpPr>
            <a:spLocks noGrp="1"/>
          </p:cNvSpPr>
          <p:nvPr>
            <p:ph idx="1"/>
          </p:nvPr>
        </p:nvSpPr>
        <p:spPr/>
        <p:txBody>
          <a:bodyPr/>
          <a:lstStyle/>
          <a:p>
            <a:r>
              <a:rPr lang="en" b="1" dirty="0"/>
              <a:t>focused. </a:t>
            </a:r>
            <a:r>
              <a:rPr lang="en" dirty="0"/>
              <a:t>It's relevant to your research and meets the purpose of a literature review as outlined above. It doesn't need to include everything you've read. </a:t>
            </a:r>
          </a:p>
          <a:p>
            <a:r>
              <a:rPr lang="en" dirty="0"/>
              <a:t>• </a:t>
            </a:r>
            <a:r>
              <a:rPr lang="en" b="1" dirty="0"/>
              <a:t>analytical. </a:t>
            </a:r>
            <a:r>
              <a:rPr lang="en" dirty="0"/>
              <a:t>It's focused on ideas and relationships between ideas, rather than just the authors. </a:t>
            </a:r>
            <a:endParaRPr lang="en" dirty="0">
              <a:effectLst/>
            </a:endParaRPr>
          </a:p>
          <a:p>
            <a:r>
              <a:rPr lang="en" dirty="0"/>
              <a:t>• </a:t>
            </a:r>
            <a:r>
              <a:rPr lang="en" b="1" dirty="0"/>
              <a:t>critical. </a:t>
            </a:r>
            <a:r>
              <a:rPr lang="en" dirty="0"/>
              <a:t>It makes comparisons between different concepts/theories. Your own interpretation and evaluation need to be evident. </a:t>
            </a:r>
            <a:endParaRPr lang="en" dirty="0">
              <a:effectLst/>
            </a:endParaRPr>
          </a:p>
          <a:p>
            <a:r>
              <a:rPr lang="en" dirty="0"/>
              <a:t>• A good literature review doesn’t just summarize sources – it analyzes, synthesizes, and critically evaluates to give a clear picture of the state of knowledge on the subject. </a:t>
            </a:r>
            <a:endParaRPr lang="en" dirty="0">
              <a:effectLst/>
            </a:endParaRPr>
          </a:p>
          <a:p>
            <a:endParaRPr lang="ru-RU" dirty="0"/>
          </a:p>
        </p:txBody>
      </p:sp>
    </p:spTree>
    <p:extLst>
      <p:ext uri="{BB962C8B-B14F-4D97-AF65-F5344CB8AC3E}">
        <p14:creationId xmlns:p14="http://schemas.microsoft.com/office/powerpoint/2010/main" val="247399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7F6242-12B0-2041-8E3F-0647F99C2310}"/>
              </a:ext>
            </a:extLst>
          </p:cNvPr>
          <p:cNvSpPr>
            <a:spLocks noGrp="1"/>
          </p:cNvSpPr>
          <p:nvPr>
            <p:ph type="title"/>
          </p:nvPr>
        </p:nvSpPr>
        <p:spPr/>
        <p:txBody>
          <a:bodyPr>
            <a:normAutofit/>
          </a:bodyPr>
          <a:lstStyle/>
          <a:p>
            <a:r>
              <a:rPr lang="en" dirty="0"/>
              <a:t>4. Where to search when doing a literature review </a:t>
            </a:r>
            <a:endParaRPr lang="ru-RU" dirty="0"/>
          </a:p>
        </p:txBody>
      </p:sp>
      <p:sp>
        <p:nvSpPr>
          <p:cNvPr id="3" name="Объект 2">
            <a:extLst>
              <a:ext uri="{FF2B5EF4-FFF2-40B4-BE49-F238E27FC236}">
                <a16:creationId xmlns:a16="http://schemas.microsoft.com/office/drawing/2014/main" id="{2E157012-D211-9845-81D5-74D5BFE5AFB8}"/>
              </a:ext>
            </a:extLst>
          </p:cNvPr>
          <p:cNvSpPr>
            <a:spLocks noGrp="1"/>
          </p:cNvSpPr>
          <p:nvPr>
            <p:ph idx="1"/>
          </p:nvPr>
        </p:nvSpPr>
        <p:spPr/>
        <p:txBody>
          <a:bodyPr>
            <a:normAutofit fontScale="85000" lnSpcReduction="20000"/>
          </a:bodyPr>
          <a:lstStyle/>
          <a:p>
            <a:r>
              <a:rPr lang="en" b="1" dirty="0"/>
              <a:t>1. Start with research databases</a:t>
            </a:r>
            <a:br>
              <a:rPr lang="en" b="1" dirty="0"/>
            </a:br>
            <a:r>
              <a:rPr lang="en" dirty="0"/>
              <a:t>• Scopus and Web of Science are good databases to start with for any research </a:t>
            </a:r>
            <a:endParaRPr lang="en" dirty="0">
              <a:effectLst/>
            </a:endParaRPr>
          </a:p>
          <a:p>
            <a:r>
              <a:rPr lang="en" dirty="0"/>
              <a:t>topic and literature review. </a:t>
            </a:r>
            <a:endParaRPr lang="en" dirty="0">
              <a:effectLst/>
            </a:endParaRPr>
          </a:p>
          <a:p>
            <a:r>
              <a:rPr lang="en" dirty="0"/>
              <a:t>• Scopus Scopus is a large multidisciplinary database covering published material in the humanities and sciences. It also provides citation analysis of authors and subject areas.</a:t>
            </a:r>
            <a:br>
              <a:rPr lang="en" dirty="0"/>
            </a:br>
            <a:r>
              <a:rPr lang="en" dirty="0"/>
              <a:t>Searching Scopus tutorial </a:t>
            </a:r>
            <a:endParaRPr lang="en" dirty="0">
              <a:effectLst/>
            </a:endParaRPr>
          </a:p>
          <a:p>
            <a:r>
              <a:rPr lang="en" dirty="0"/>
              <a:t>• Web of Science - Core Collection The leading citation index' of scholarly literature, chemical reactions and author information. Includes citation databases: Sciences Expanded (1965+), Social Sciences (1965+), Arts &amp; Humanities (1975+). Conference Proceedings (1991+) and Emerging Sources Citation (2005+) . </a:t>
            </a:r>
            <a:endParaRPr lang="en" dirty="0">
              <a:effectLst/>
            </a:endParaRPr>
          </a:p>
          <a:p>
            <a:r>
              <a:rPr lang="en" dirty="0"/>
              <a:t>Searching Web of Science Core Collection tutorial </a:t>
            </a:r>
            <a:endParaRPr lang="en" dirty="0">
              <a:effectLst/>
            </a:endParaRPr>
          </a:p>
        </p:txBody>
      </p:sp>
    </p:spTree>
    <p:extLst>
      <p:ext uri="{BB962C8B-B14F-4D97-AF65-F5344CB8AC3E}">
        <p14:creationId xmlns:p14="http://schemas.microsoft.com/office/powerpoint/2010/main" val="57182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9B4E88-2C5F-FD43-96CD-6D537A35688E}"/>
              </a:ext>
            </a:extLst>
          </p:cNvPr>
          <p:cNvSpPr>
            <a:spLocks noGrp="1"/>
          </p:cNvSpPr>
          <p:nvPr>
            <p:ph type="title"/>
          </p:nvPr>
        </p:nvSpPr>
        <p:spPr/>
        <p:txBody>
          <a:bodyPr>
            <a:normAutofit/>
          </a:bodyPr>
          <a:lstStyle/>
          <a:p>
            <a:r>
              <a:rPr lang="en" dirty="0"/>
              <a:t>Where to search when doing a literature review </a:t>
            </a:r>
            <a:endParaRPr lang="ru-RU" dirty="0"/>
          </a:p>
        </p:txBody>
      </p:sp>
      <p:sp>
        <p:nvSpPr>
          <p:cNvPr id="3" name="Объект 2">
            <a:extLst>
              <a:ext uri="{FF2B5EF4-FFF2-40B4-BE49-F238E27FC236}">
                <a16:creationId xmlns:a16="http://schemas.microsoft.com/office/drawing/2014/main" id="{CDC5814C-B777-7C40-B618-6B1FFE0D8262}"/>
              </a:ext>
            </a:extLst>
          </p:cNvPr>
          <p:cNvSpPr>
            <a:spLocks noGrp="1"/>
          </p:cNvSpPr>
          <p:nvPr>
            <p:ph idx="1"/>
          </p:nvPr>
        </p:nvSpPr>
        <p:spPr/>
        <p:txBody>
          <a:bodyPr>
            <a:normAutofit fontScale="92500" lnSpcReduction="20000"/>
          </a:bodyPr>
          <a:lstStyle/>
          <a:p>
            <a:r>
              <a:rPr lang="en" b="1" dirty="0"/>
              <a:t>2. Focus your search with specific databases </a:t>
            </a:r>
            <a:endParaRPr lang="en" dirty="0"/>
          </a:p>
          <a:p>
            <a:r>
              <a:rPr lang="en" dirty="0"/>
              <a:t>Select two or three discipline/specialist databases to conduct your search </a:t>
            </a:r>
          </a:p>
          <a:p>
            <a:r>
              <a:rPr lang="en" dirty="0"/>
              <a:t>for comprehensive results. </a:t>
            </a:r>
          </a:p>
          <a:p>
            <a:r>
              <a:rPr lang="en" dirty="0"/>
              <a:t>Select your Faculty below to find databases for your discipline. </a:t>
            </a:r>
          </a:p>
          <a:p>
            <a:r>
              <a:rPr lang="en" dirty="0"/>
              <a:t>Arts, Social Sciences &amp; Humanities </a:t>
            </a:r>
          </a:p>
          <a:p>
            <a:r>
              <a:rPr lang="en" b="1" dirty="0"/>
              <a:t>3. Use Google scholar and google (https://</a:t>
            </a:r>
            <a:r>
              <a:rPr lang="en" b="1" dirty="0" err="1"/>
              <a:t>scholar.google.com</a:t>
            </a:r>
            <a:r>
              <a:rPr lang="en" b="1" dirty="0"/>
              <a:t>/) </a:t>
            </a:r>
            <a:endParaRPr lang="en" dirty="0"/>
          </a:p>
          <a:p>
            <a:r>
              <a:rPr lang="en" dirty="0"/>
              <a:t>https://</a:t>
            </a:r>
            <a:r>
              <a:rPr lang="en" dirty="0" err="1"/>
              <a:t>www.youtube.com</a:t>
            </a:r>
            <a:r>
              <a:rPr lang="en" dirty="0"/>
              <a:t>/</a:t>
            </a:r>
            <a:r>
              <a:rPr lang="en" dirty="0" err="1"/>
              <a:t>watch?v</a:t>
            </a:r>
            <a:r>
              <a:rPr lang="en" dirty="0"/>
              <a:t>=8ydzerd9FT0 </a:t>
            </a:r>
          </a:p>
          <a:p>
            <a:r>
              <a:rPr lang="en" dirty="0"/>
              <a:t>https://</a:t>
            </a:r>
            <a:r>
              <a:rPr lang="en" dirty="0" err="1"/>
              <a:t>www.youtube.com</a:t>
            </a:r>
            <a:r>
              <a:rPr lang="en" dirty="0"/>
              <a:t>/</a:t>
            </a:r>
            <a:r>
              <a:rPr lang="en" dirty="0" err="1"/>
              <a:t>watch?v</a:t>
            </a:r>
            <a:r>
              <a:rPr lang="en" dirty="0"/>
              <a:t>=A9BeYOrE-zY </a:t>
            </a:r>
          </a:p>
          <a:p>
            <a:r>
              <a:rPr lang="en" dirty="0"/>
              <a:t>https://</a:t>
            </a:r>
            <a:r>
              <a:rPr lang="en" dirty="0" err="1"/>
              <a:t>www.youtube.com</a:t>
            </a:r>
            <a:r>
              <a:rPr lang="en" dirty="0"/>
              <a:t>/</a:t>
            </a:r>
            <a:r>
              <a:rPr lang="en" dirty="0" err="1"/>
              <a:t>watch?v</a:t>
            </a:r>
            <a:r>
              <a:rPr lang="en" dirty="0"/>
              <a:t>=</a:t>
            </a:r>
            <a:r>
              <a:rPr lang="en" dirty="0" err="1"/>
              <a:t>RtbpGZI</a:t>
            </a:r>
            <a:r>
              <a:rPr lang="en" dirty="0"/>
              <a:t>_-</a:t>
            </a:r>
            <a:r>
              <a:rPr lang="en" dirty="0" err="1"/>
              <a:t>lQ</a:t>
            </a:r>
            <a:r>
              <a:rPr lang="en" dirty="0"/>
              <a:t> </a:t>
            </a:r>
          </a:p>
          <a:p>
            <a:r>
              <a:rPr lang="en" dirty="0"/>
              <a:t>• Google book: https://</a:t>
            </a:r>
            <a:r>
              <a:rPr lang="en" dirty="0" err="1"/>
              <a:t>books.google.com</a:t>
            </a:r>
            <a:r>
              <a:rPr lang="en" dirty="0"/>
              <a:t>/ </a:t>
            </a:r>
          </a:p>
        </p:txBody>
      </p:sp>
    </p:spTree>
    <p:extLst>
      <p:ext uri="{BB962C8B-B14F-4D97-AF65-F5344CB8AC3E}">
        <p14:creationId xmlns:p14="http://schemas.microsoft.com/office/powerpoint/2010/main" val="89295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F7F9C-03FE-6E4B-AFD1-A2804D3FE7C8}"/>
              </a:ext>
            </a:extLst>
          </p:cNvPr>
          <p:cNvSpPr>
            <a:spLocks noGrp="1"/>
          </p:cNvSpPr>
          <p:nvPr>
            <p:ph type="title"/>
          </p:nvPr>
        </p:nvSpPr>
        <p:spPr/>
        <p:txBody>
          <a:bodyPr/>
          <a:lstStyle/>
          <a:p>
            <a:r>
              <a:rPr lang="en-US" dirty="0"/>
              <a:t>five key steps </a:t>
            </a:r>
            <a:endParaRPr lang="ru-RU" dirty="0"/>
          </a:p>
        </p:txBody>
      </p:sp>
      <p:sp>
        <p:nvSpPr>
          <p:cNvPr id="3" name="Объект 2">
            <a:extLst>
              <a:ext uri="{FF2B5EF4-FFF2-40B4-BE49-F238E27FC236}">
                <a16:creationId xmlns:a16="http://schemas.microsoft.com/office/drawing/2014/main" id="{ED20E2FD-62F6-FF4E-AA1B-7A2932B9B635}"/>
              </a:ext>
            </a:extLst>
          </p:cNvPr>
          <p:cNvSpPr>
            <a:spLocks noGrp="1"/>
          </p:cNvSpPr>
          <p:nvPr>
            <p:ph idx="1"/>
          </p:nvPr>
        </p:nvSpPr>
        <p:spPr/>
        <p:txBody>
          <a:bodyPr/>
          <a:lstStyle/>
          <a:p>
            <a:pPr lvl="1"/>
            <a:r>
              <a:rPr lang="en" b="1" dirty="0"/>
              <a:t>Search </a:t>
            </a:r>
            <a:r>
              <a:rPr lang="en" dirty="0"/>
              <a:t>for relevant literature</a:t>
            </a:r>
            <a:br>
              <a:rPr lang="en" dirty="0"/>
            </a:br>
            <a:r>
              <a:rPr lang="en" dirty="0"/>
              <a:t>• </a:t>
            </a:r>
            <a:r>
              <a:rPr lang="en" b="1" dirty="0"/>
              <a:t>Evaluate </a:t>
            </a:r>
            <a:r>
              <a:rPr lang="en" dirty="0"/>
              <a:t>sources</a:t>
            </a:r>
            <a:br>
              <a:rPr lang="en" dirty="0"/>
            </a:br>
            <a:r>
              <a:rPr lang="en" dirty="0"/>
              <a:t>• </a:t>
            </a:r>
            <a:r>
              <a:rPr lang="en" b="1" dirty="0"/>
              <a:t>Identify </a:t>
            </a:r>
            <a:r>
              <a:rPr lang="en" dirty="0"/>
              <a:t>themes, debates and gaps • </a:t>
            </a:r>
            <a:r>
              <a:rPr lang="en" b="1" dirty="0"/>
              <a:t>Outline </a:t>
            </a:r>
            <a:r>
              <a:rPr lang="en" dirty="0"/>
              <a:t>the structure</a:t>
            </a:r>
            <a:br>
              <a:rPr lang="en" dirty="0"/>
            </a:br>
            <a:r>
              <a:rPr lang="en" dirty="0"/>
              <a:t>• </a:t>
            </a:r>
            <a:r>
              <a:rPr lang="en" b="1" dirty="0"/>
              <a:t>Write </a:t>
            </a:r>
            <a:r>
              <a:rPr lang="en" dirty="0"/>
              <a:t>your literature review </a:t>
            </a:r>
          </a:p>
          <a:p>
            <a:pPr marL="0" indent="0">
              <a:buNone/>
            </a:pPr>
            <a:endParaRPr lang="ru-RU" dirty="0"/>
          </a:p>
        </p:txBody>
      </p:sp>
    </p:spTree>
    <p:extLst>
      <p:ext uri="{BB962C8B-B14F-4D97-AF65-F5344CB8AC3E}">
        <p14:creationId xmlns:p14="http://schemas.microsoft.com/office/powerpoint/2010/main" val="423639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5CE2F4-E36F-F94D-8198-60E0D9B2A5A7}"/>
              </a:ext>
            </a:extLst>
          </p:cNvPr>
          <p:cNvSpPr>
            <a:spLocks noGrp="1"/>
          </p:cNvSpPr>
          <p:nvPr>
            <p:ph type="title"/>
          </p:nvPr>
        </p:nvSpPr>
        <p:spPr/>
        <p:txBody>
          <a:bodyPr/>
          <a:lstStyle/>
          <a:p>
            <a:r>
              <a:rPr lang="en-US" dirty="0"/>
              <a:t>Academic reference letter</a:t>
            </a:r>
            <a:endParaRPr lang="ru-RU" dirty="0"/>
          </a:p>
        </p:txBody>
      </p:sp>
      <p:pic>
        <p:nvPicPr>
          <p:cNvPr id="4" name="Объект 3">
            <a:extLst>
              <a:ext uri="{FF2B5EF4-FFF2-40B4-BE49-F238E27FC236}">
                <a16:creationId xmlns:a16="http://schemas.microsoft.com/office/drawing/2014/main" id="{25C09F63-EB08-8843-9702-541856E925A3}"/>
              </a:ext>
            </a:extLst>
          </p:cNvPr>
          <p:cNvPicPr>
            <a:picLocks noGrp="1" noChangeAspect="1"/>
          </p:cNvPicPr>
          <p:nvPr>
            <p:ph idx="1"/>
          </p:nvPr>
        </p:nvPicPr>
        <p:blipFill rotWithShape="1">
          <a:blip r:embed="rId2"/>
          <a:srcRect l="-243" b="6811"/>
          <a:stretch/>
        </p:blipFill>
        <p:spPr>
          <a:xfrm>
            <a:off x="1564736" y="1244368"/>
            <a:ext cx="9062527" cy="5613632"/>
          </a:xfrm>
          <a:prstGeom prst="rect">
            <a:avLst/>
          </a:prstGeom>
        </p:spPr>
      </p:pic>
    </p:spTree>
    <p:extLst>
      <p:ext uri="{BB962C8B-B14F-4D97-AF65-F5344CB8AC3E}">
        <p14:creationId xmlns:p14="http://schemas.microsoft.com/office/powerpoint/2010/main" val="203102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9A7A37-BF1F-2F41-87A9-D8B3F05B7AA3}"/>
              </a:ext>
            </a:extLst>
          </p:cNvPr>
          <p:cNvSpPr>
            <a:spLocks noGrp="1"/>
          </p:cNvSpPr>
          <p:nvPr>
            <p:ph type="title"/>
          </p:nvPr>
        </p:nvSpPr>
        <p:spPr/>
        <p:txBody>
          <a:bodyPr/>
          <a:lstStyle/>
          <a:p>
            <a:r>
              <a:rPr lang="en-US" dirty="0"/>
              <a:t>Systematic reviews and Cochrane reviews</a:t>
            </a:r>
            <a:endParaRPr lang="ru-RU" dirty="0"/>
          </a:p>
        </p:txBody>
      </p:sp>
      <p:sp>
        <p:nvSpPr>
          <p:cNvPr id="3" name="Объект 2">
            <a:extLst>
              <a:ext uri="{FF2B5EF4-FFF2-40B4-BE49-F238E27FC236}">
                <a16:creationId xmlns:a16="http://schemas.microsoft.com/office/drawing/2014/main" id="{5BD2253C-9E68-AC41-B3F1-E24AA1C269C0}"/>
              </a:ext>
            </a:extLst>
          </p:cNvPr>
          <p:cNvSpPr>
            <a:spLocks noGrp="1"/>
          </p:cNvSpPr>
          <p:nvPr>
            <p:ph idx="1"/>
          </p:nvPr>
        </p:nvSpPr>
        <p:spPr/>
        <p:txBody>
          <a:bodyPr/>
          <a:lstStyle/>
          <a:p>
            <a:r>
              <a:rPr lang="en" dirty="0"/>
              <a:t>The </a:t>
            </a:r>
            <a:r>
              <a:rPr lang="en" i="1" dirty="0"/>
              <a:t>Cochrane Database of Systematic Reviews</a:t>
            </a:r>
            <a:r>
              <a:rPr lang="en" dirty="0"/>
              <a:t> (</a:t>
            </a:r>
            <a:r>
              <a:rPr lang="en" i="1" dirty="0"/>
              <a:t>CDSR</a:t>
            </a:r>
            <a:r>
              <a:rPr lang="en" dirty="0"/>
              <a:t>) is the leading journal and database for systematic reviews in health care. </a:t>
            </a:r>
            <a:r>
              <a:rPr lang="en" i="1" dirty="0"/>
              <a:t>CDSR</a:t>
            </a:r>
            <a:r>
              <a:rPr lang="en" dirty="0"/>
              <a:t> includes Cochrane Reviews (systematic reviews) and protocols for Cochrane Reviews as well as editorials and supplements.</a:t>
            </a:r>
          </a:p>
          <a:p>
            <a:r>
              <a:rPr lang="en" i="1" dirty="0"/>
              <a:t>CDSR</a:t>
            </a:r>
            <a:r>
              <a:rPr lang="en" dirty="0"/>
              <a:t> (ISSN 1469-493X) is owned and produced by Cochrane, a global, independent network of researchers, professionals, patients, </a:t>
            </a:r>
            <a:r>
              <a:rPr lang="en" dirty="0" err="1"/>
              <a:t>carers</a:t>
            </a:r>
            <a:r>
              <a:rPr lang="en" dirty="0"/>
              <a:t>, and people interested in health.</a:t>
            </a:r>
          </a:p>
          <a:p>
            <a:r>
              <a:rPr lang="en" b="1" dirty="0"/>
              <a:t>Aims and scope. </a:t>
            </a:r>
            <a:r>
              <a:rPr lang="en" i="1" dirty="0"/>
              <a:t>CDSR</a:t>
            </a:r>
            <a:r>
              <a:rPr lang="en" dirty="0"/>
              <a:t> covers any topic relevant to health care, including health services.</a:t>
            </a:r>
          </a:p>
          <a:p>
            <a:endParaRPr lang="en" dirty="0"/>
          </a:p>
          <a:p>
            <a:endParaRPr lang="ru-RU" dirty="0"/>
          </a:p>
        </p:txBody>
      </p:sp>
    </p:spTree>
    <p:extLst>
      <p:ext uri="{BB962C8B-B14F-4D97-AF65-F5344CB8AC3E}">
        <p14:creationId xmlns:p14="http://schemas.microsoft.com/office/powerpoint/2010/main" val="152164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931B67-73D1-C147-9ED4-880532D998AD}"/>
              </a:ext>
            </a:extLst>
          </p:cNvPr>
          <p:cNvSpPr>
            <a:spLocks noGrp="1"/>
          </p:cNvSpPr>
          <p:nvPr>
            <p:ph type="title"/>
          </p:nvPr>
        </p:nvSpPr>
        <p:spPr/>
        <p:txBody>
          <a:bodyPr/>
          <a:lstStyle/>
          <a:p>
            <a:r>
              <a:rPr lang="en-US" b="1" dirty="0"/>
              <a:t>Article types</a:t>
            </a:r>
            <a:endParaRPr lang="ru-RU" dirty="0"/>
          </a:p>
        </p:txBody>
      </p:sp>
      <p:sp>
        <p:nvSpPr>
          <p:cNvPr id="3" name="Объект 2">
            <a:extLst>
              <a:ext uri="{FF2B5EF4-FFF2-40B4-BE49-F238E27FC236}">
                <a16:creationId xmlns:a16="http://schemas.microsoft.com/office/drawing/2014/main" id="{7AD95000-CC1B-5641-949D-9A4F20EA8174}"/>
              </a:ext>
            </a:extLst>
          </p:cNvPr>
          <p:cNvSpPr>
            <a:spLocks noGrp="1"/>
          </p:cNvSpPr>
          <p:nvPr>
            <p:ph idx="1"/>
          </p:nvPr>
        </p:nvSpPr>
        <p:spPr/>
        <p:txBody>
          <a:bodyPr>
            <a:normAutofit fontScale="92500" lnSpcReduction="20000"/>
          </a:bodyPr>
          <a:lstStyle/>
          <a:p>
            <a:r>
              <a:rPr lang="en" b="1" dirty="0"/>
              <a:t>Cochrane Reviews</a:t>
            </a:r>
          </a:p>
          <a:p>
            <a:r>
              <a:rPr lang="en" i="1" dirty="0"/>
              <a:t>CDSR</a:t>
            </a:r>
            <a:r>
              <a:rPr lang="en" dirty="0"/>
              <a:t> includes all </a:t>
            </a:r>
            <a:r>
              <a:rPr lang="en" b="1" dirty="0">
                <a:hlinkClick r:id="rId2"/>
              </a:rPr>
              <a:t>Cochrane Reviews</a:t>
            </a:r>
            <a:r>
              <a:rPr lang="en" dirty="0"/>
              <a:t> (and protocols) prepared by </a:t>
            </a:r>
            <a:r>
              <a:rPr lang="en" b="1" dirty="0">
                <a:hlinkClick r:id="rId3"/>
              </a:rPr>
              <a:t>Cochrane Review Groups</a:t>
            </a:r>
            <a:r>
              <a:rPr lang="en" dirty="0"/>
              <a:t>. Each Cochrane Review is a systematic review that has been prepared and supervised by a Cochrane Review Group (editorial team). It attempts to identify, appraise and synthesize all the empirical evidence that meets pre-specified eligibility criteria to answer a specific research question. Researchers conducting systematic reviews use explicit, systematic methods that are selected with a view aimed at minimizing bias, to produce more reliable findings to inform decision-making. Cochrane Reviews are updated to reflect the findings of new evidence when it becomes available because the results of new studies can change the conclusions of a review. Cochrane Reviews are therefore valuable sources of information for those receiving and providing care, as well as for decision-makers and researchers.</a:t>
            </a:r>
          </a:p>
          <a:p>
            <a:pPr marL="0" indent="0">
              <a:buNone/>
            </a:pPr>
            <a:endParaRPr lang="ru-RU" dirty="0"/>
          </a:p>
        </p:txBody>
      </p:sp>
    </p:spTree>
    <p:extLst>
      <p:ext uri="{BB962C8B-B14F-4D97-AF65-F5344CB8AC3E}">
        <p14:creationId xmlns:p14="http://schemas.microsoft.com/office/powerpoint/2010/main" val="135369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A8222A-12BE-AD45-926E-E79E04BFBAA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4B2F92E-9836-F14E-9E37-89AE6E9A9606}"/>
              </a:ext>
            </a:extLst>
          </p:cNvPr>
          <p:cNvSpPr>
            <a:spLocks noGrp="1"/>
          </p:cNvSpPr>
          <p:nvPr>
            <p:ph idx="1"/>
          </p:nvPr>
        </p:nvSpPr>
        <p:spPr/>
        <p:txBody>
          <a:bodyPr>
            <a:normAutofit fontScale="92500" lnSpcReduction="10000"/>
          </a:bodyPr>
          <a:lstStyle/>
          <a:p>
            <a:r>
              <a:rPr lang="en" b="1" dirty="0"/>
              <a:t>Protocols</a:t>
            </a:r>
          </a:p>
          <a:p>
            <a:r>
              <a:rPr lang="en" dirty="0"/>
              <a:t>Cochrane researchers use protocols to describe the proposed approach for a systematic review. A protocol outlines the question that the review authors are addressing, detailing the criteria against which studies will be assessed for inclusion in the review, and describing how the authors will manage the review process. Protocols contain information that defines the health problem and the intervention under investigation, how benefits and harms will be measured, and the type of appropriate study design. The protocol also outlines the process for identifying, assessing, and summarizing studies in the review. By making this information available the protocol is a public record of how the review authors intend to answer their research question.</a:t>
            </a:r>
          </a:p>
          <a:p>
            <a:endParaRPr lang="ru-RU" dirty="0"/>
          </a:p>
        </p:txBody>
      </p:sp>
    </p:spTree>
    <p:extLst>
      <p:ext uri="{BB962C8B-B14F-4D97-AF65-F5344CB8AC3E}">
        <p14:creationId xmlns:p14="http://schemas.microsoft.com/office/powerpoint/2010/main" val="319918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25A3B-511E-3640-96BF-D92191F76AC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2477E4F-EB88-B24A-947C-51E44CD5C5AC}"/>
              </a:ext>
            </a:extLst>
          </p:cNvPr>
          <p:cNvSpPr>
            <a:spLocks noGrp="1"/>
          </p:cNvSpPr>
          <p:nvPr>
            <p:ph idx="1"/>
          </p:nvPr>
        </p:nvSpPr>
        <p:spPr/>
        <p:txBody>
          <a:bodyPr>
            <a:normAutofit fontScale="92500" lnSpcReduction="20000"/>
          </a:bodyPr>
          <a:lstStyle/>
          <a:p>
            <a:r>
              <a:rPr lang="en" b="1" dirty="0"/>
              <a:t>Editorials</a:t>
            </a:r>
          </a:p>
          <a:p>
            <a:r>
              <a:rPr lang="en" b="1" dirty="0">
                <a:hlinkClick r:id="rId2"/>
              </a:rPr>
              <a:t>Editorials</a:t>
            </a:r>
            <a:r>
              <a:rPr lang="en" dirty="0"/>
              <a:t> aim to stimulate discussion and ideas around the development of evidence synthesis to promote good decision-making in clinical care and health policy. The Editor in Chief may commission editorials linked to Cochrane Reviews of interest or on topics likely to be of interest to a broad readership. Proposals for editorials are welcome and should be </a:t>
            </a:r>
            <a:r>
              <a:rPr lang="en" b="1" dirty="0">
                <a:hlinkClick r:id="rId3"/>
              </a:rPr>
              <a:t>submitted to the Editor in Chief</a:t>
            </a:r>
            <a:r>
              <a:rPr lang="en" dirty="0"/>
              <a:t> for consideration.</a:t>
            </a:r>
          </a:p>
          <a:p>
            <a:r>
              <a:rPr lang="en" b="1" dirty="0"/>
              <a:t>Supplements</a:t>
            </a:r>
          </a:p>
          <a:p>
            <a:r>
              <a:rPr lang="en" dirty="0"/>
              <a:t>Since 2009, the abstracts from </a:t>
            </a:r>
            <a:r>
              <a:rPr lang="en" b="1" dirty="0">
                <a:hlinkClick r:id="rId4"/>
              </a:rPr>
              <a:t>Cochrane Colloquia</a:t>
            </a:r>
            <a:r>
              <a:rPr lang="en" dirty="0"/>
              <a:t> and other conferences have been published as </a:t>
            </a:r>
            <a:r>
              <a:rPr lang="en" b="1" i="1" dirty="0">
                <a:hlinkClick r:id="rId5"/>
              </a:rPr>
              <a:t>CDSR</a:t>
            </a:r>
            <a:r>
              <a:rPr lang="en" b="1" dirty="0">
                <a:hlinkClick r:id="rId5"/>
              </a:rPr>
              <a:t> supplements</a:t>
            </a:r>
            <a:r>
              <a:rPr lang="en" dirty="0"/>
              <a:t>.</a:t>
            </a:r>
          </a:p>
          <a:p>
            <a:r>
              <a:rPr lang="en" dirty="0"/>
              <a:t>From 2010 to 2016, </a:t>
            </a:r>
            <a:r>
              <a:rPr lang="en" i="1" dirty="0"/>
              <a:t>Cochrane Methods</a:t>
            </a:r>
            <a:r>
              <a:rPr lang="en" dirty="0"/>
              <a:t> (ISSN: 2044-4702), the official annual newsletter for methodological issues within Cochrane, was published as an annual </a:t>
            </a:r>
            <a:r>
              <a:rPr lang="en" i="1" dirty="0"/>
              <a:t>CDSR</a:t>
            </a:r>
            <a:r>
              <a:rPr lang="en" dirty="0"/>
              <a:t> supplement.</a:t>
            </a:r>
          </a:p>
          <a:p>
            <a:endParaRPr lang="ru-RU" dirty="0"/>
          </a:p>
        </p:txBody>
      </p:sp>
    </p:spTree>
    <p:extLst>
      <p:ext uri="{BB962C8B-B14F-4D97-AF65-F5344CB8AC3E}">
        <p14:creationId xmlns:p14="http://schemas.microsoft.com/office/powerpoint/2010/main" val="379931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8F2A7-4A7E-0846-97AD-38FB8D87023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3588C86-C4B1-1E4A-961A-34196F5E21E1}"/>
              </a:ext>
            </a:extLst>
          </p:cNvPr>
          <p:cNvSpPr>
            <a:spLocks noGrp="1"/>
          </p:cNvSpPr>
          <p:nvPr>
            <p:ph idx="1"/>
          </p:nvPr>
        </p:nvSpPr>
        <p:spPr/>
        <p:txBody>
          <a:bodyPr/>
          <a:lstStyle/>
          <a:p>
            <a:r>
              <a:rPr lang="en-US" dirty="0"/>
              <a:t>https://</a:t>
            </a:r>
            <a:r>
              <a:rPr lang="en-US" dirty="0" err="1"/>
              <a:t>www.cochranelibrary.com</a:t>
            </a:r>
            <a:r>
              <a:rPr lang="en-US" dirty="0"/>
              <a:t>/</a:t>
            </a:r>
            <a:r>
              <a:rPr lang="en-US" dirty="0" err="1"/>
              <a:t>cdsr</a:t>
            </a:r>
            <a:r>
              <a:rPr lang="en-US" dirty="0"/>
              <a:t>/about-</a:t>
            </a:r>
            <a:r>
              <a:rPr lang="en-US" dirty="0" err="1"/>
              <a:t>cdsr</a:t>
            </a:r>
            <a:endParaRPr lang="ru-RU" dirty="0"/>
          </a:p>
        </p:txBody>
      </p:sp>
    </p:spTree>
    <p:extLst>
      <p:ext uri="{BB962C8B-B14F-4D97-AF65-F5344CB8AC3E}">
        <p14:creationId xmlns:p14="http://schemas.microsoft.com/office/powerpoint/2010/main" val="265705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79DB01-2453-0B46-924D-084F371A4ED9}"/>
              </a:ext>
            </a:extLst>
          </p:cNvPr>
          <p:cNvSpPr>
            <a:spLocks noGrp="1"/>
          </p:cNvSpPr>
          <p:nvPr>
            <p:ph type="title"/>
          </p:nvPr>
        </p:nvSpPr>
        <p:spPr/>
        <p:txBody>
          <a:bodyPr/>
          <a:lstStyle/>
          <a:p>
            <a:r>
              <a:rPr lang="en-US" dirty="0"/>
              <a:t>Case report</a:t>
            </a:r>
            <a:endParaRPr lang="ru-RU" dirty="0"/>
          </a:p>
        </p:txBody>
      </p:sp>
      <p:sp>
        <p:nvSpPr>
          <p:cNvPr id="3" name="Объект 2">
            <a:extLst>
              <a:ext uri="{FF2B5EF4-FFF2-40B4-BE49-F238E27FC236}">
                <a16:creationId xmlns:a16="http://schemas.microsoft.com/office/drawing/2014/main" id="{9882452E-7009-5C49-93A6-6C2E545CF0B9}"/>
              </a:ext>
            </a:extLst>
          </p:cNvPr>
          <p:cNvSpPr>
            <a:spLocks noGrp="1"/>
          </p:cNvSpPr>
          <p:nvPr>
            <p:ph idx="1"/>
          </p:nvPr>
        </p:nvSpPr>
        <p:spPr/>
        <p:txBody>
          <a:bodyPr/>
          <a:lstStyle/>
          <a:p>
            <a:r>
              <a:rPr lang="en" dirty="0"/>
              <a:t>In medicine, a case report is a detailed report of the symptoms, signs, diagnosis, treatment, and follow-up of an individual patient. Case reports may contain a demographic profile of the patient, but usually describe an unusual or novel occurrence. Some case reports also contain a literature review of other reported cases. Case reports are professional narratives that provide feedback on clinical practice guidelines and offer a framework for early signals of effectiveness, adverse events, and cost. They can be shared for medical, scientific, or educational purposes.</a:t>
            </a:r>
            <a:endParaRPr lang="ru-RU" dirty="0"/>
          </a:p>
        </p:txBody>
      </p:sp>
    </p:spTree>
    <p:extLst>
      <p:ext uri="{BB962C8B-B14F-4D97-AF65-F5344CB8AC3E}">
        <p14:creationId xmlns:p14="http://schemas.microsoft.com/office/powerpoint/2010/main" val="367892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2FFF21-3961-8F4A-8E98-A127CE0800F4}"/>
              </a:ext>
            </a:extLst>
          </p:cNvPr>
          <p:cNvSpPr>
            <a:spLocks noGrp="1"/>
          </p:cNvSpPr>
          <p:nvPr>
            <p:ph type="title"/>
          </p:nvPr>
        </p:nvSpPr>
        <p:spPr/>
        <p:txBody>
          <a:bodyPr/>
          <a:lstStyle/>
          <a:p>
            <a:r>
              <a:rPr lang="en-US" dirty="0"/>
              <a:t>Most case reports are on one of six topics</a:t>
            </a:r>
            <a:endParaRPr lang="ru-RU" dirty="0"/>
          </a:p>
        </p:txBody>
      </p:sp>
      <p:sp>
        <p:nvSpPr>
          <p:cNvPr id="3" name="Объект 2">
            <a:extLst>
              <a:ext uri="{FF2B5EF4-FFF2-40B4-BE49-F238E27FC236}">
                <a16:creationId xmlns:a16="http://schemas.microsoft.com/office/drawing/2014/main" id="{D61A30BF-4A5D-A944-B1AA-0900532DCE2B}"/>
              </a:ext>
            </a:extLst>
          </p:cNvPr>
          <p:cNvSpPr>
            <a:spLocks noGrp="1"/>
          </p:cNvSpPr>
          <p:nvPr>
            <p:ph idx="1"/>
          </p:nvPr>
        </p:nvSpPr>
        <p:spPr/>
        <p:txBody>
          <a:bodyPr/>
          <a:lstStyle/>
          <a:p>
            <a:r>
              <a:rPr lang="en" dirty="0"/>
              <a:t>Most case reports are on one of six topics:[1]</a:t>
            </a:r>
          </a:p>
          <a:p>
            <a:r>
              <a:rPr lang="en" dirty="0"/>
              <a:t>An unexpected association between diseases or symptoms.</a:t>
            </a:r>
          </a:p>
          <a:p>
            <a:r>
              <a:rPr lang="en" dirty="0"/>
              <a:t>An unexpected event in the course of observing or treating a patient.</a:t>
            </a:r>
          </a:p>
          <a:p>
            <a:r>
              <a:rPr lang="en" dirty="0"/>
              <a:t>Findings that shed new light on the possible pathogenesis of a disease or an adverse effect.</a:t>
            </a:r>
          </a:p>
          <a:p>
            <a:r>
              <a:rPr lang="en" dirty="0"/>
              <a:t>Unique or rare features of a disease.</a:t>
            </a:r>
          </a:p>
          <a:p>
            <a:r>
              <a:rPr lang="en" dirty="0"/>
              <a:t>Unique therapeutic approaches.</a:t>
            </a:r>
          </a:p>
          <a:p>
            <a:r>
              <a:rPr lang="en" dirty="0"/>
              <a:t>A positional or quantitative variation of the anatomical structures.</a:t>
            </a:r>
          </a:p>
        </p:txBody>
      </p:sp>
    </p:spTree>
    <p:extLst>
      <p:ext uri="{BB962C8B-B14F-4D97-AF65-F5344CB8AC3E}">
        <p14:creationId xmlns:p14="http://schemas.microsoft.com/office/powerpoint/2010/main" val="806388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CE6120-E323-FA4D-A9A6-6871F17C22C7}"/>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59F0BDD5-0B1D-3243-B0AF-BC950F00E15A}"/>
              </a:ext>
            </a:extLst>
          </p:cNvPr>
          <p:cNvPicPr>
            <a:picLocks noGrp="1" noChangeAspect="1"/>
          </p:cNvPicPr>
          <p:nvPr>
            <p:ph idx="1"/>
          </p:nvPr>
        </p:nvPicPr>
        <p:blipFill>
          <a:blip r:embed="rId2"/>
          <a:stretch>
            <a:fillRect/>
          </a:stretch>
        </p:blipFill>
        <p:spPr>
          <a:xfrm>
            <a:off x="1641765" y="365125"/>
            <a:ext cx="8153724" cy="6125783"/>
          </a:xfrm>
          <a:prstGeom prst="rect">
            <a:avLst/>
          </a:prstGeom>
        </p:spPr>
      </p:pic>
    </p:spTree>
    <p:extLst>
      <p:ext uri="{BB962C8B-B14F-4D97-AF65-F5344CB8AC3E}">
        <p14:creationId xmlns:p14="http://schemas.microsoft.com/office/powerpoint/2010/main" val="351105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AA9BEA-75DE-AB43-A3DA-55A0AFCE9E5E}"/>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FECBABEC-9E0B-8745-BFBD-0B8413DACD2C}"/>
              </a:ext>
            </a:extLst>
          </p:cNvPr>
          <p:cNvPicPr>
            <a:picLocks noGrp="1" noChangeAspect="1"/>
          </p:cNvPicPr>
          <p:nvPr>
            <p:ph idx="1"/>
          </p:nvPr>
        </p:nvPicPr>
        <p:blipFill rotWithShape="1">
          <a:blip r:embed="rId2"/>
          <a:srcRect l="-97" r="-1" b="40439"/>
          <a:stretch/>
        </p:blipFill>
        <p:spPr>
          <a:xfrm>
            <a:off x="1496292" y="0"/>
            <a:ext cx="9661280" cy="6573361"/>
          </a:xfrm>
          <a:prstGeom prst="rect">
            <a:avLst/>
          </a:prstGeom>
        </p:spPr>
      </p:pic>
    </p:spTree>
    <p:extLst>
      <p:ext uri="{BB962C8B-B14F-4D97-AF65-F5344CB8AC3E}">
        <p14:creationId xmlns:p14="http://schemas.microsoft.com/office/powerpoint/2010/main" val="146090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97F1E9-AD09-7D45-ADAA-9219D6632AC7}"/>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320A5F2D-149F-8648-AD3A-AA37164F6F76}"/>
              </a:ext>
            </a:extLst>
          </p:cNvPr>
          <p:cNvPicPr>
            <a:picLocks noGrp="1" noChangeAspect="1"/>
          </p:cNvPicPr>
          <p:nvPr>
            <p:ph idx="1"/>
          </p:nvPr>
        </p:nvPicPr>
        <p:blipFill rotWithShape="1">
          <a:blip r:embed="rId2"/>
          <a:srcRect l="-969" t="58658"/>
          <a:stretch/>
        </p:blipFill>
        <p:spPr>
          <a:xfrm>
            <a:off x="1533798" y="1159524"/>
            <a:ext cx="9820002" cy="4597543"/>
          </a:xfrm>
          <a:prstGeom prst="rect">
            <a:avLst/>
          </a:prstGeom>
        </p:spPr>
      </p:pic>
    </p:spTree>
    <p:extLst>
      <p:ext uri="{BB962C8B-B14F-4D97-AF65-F5344CB8AC3E}">
        <p14:creationId xmlns:p14="http://schemas.microsoft.com/office/powerpoint/2010/main" val="399223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00DAD3-9B0C-1B4F-B34B-5E6F4248F6D7}"/>
              </a:ext>
            </a:extLst>
          </p:cNvPr>
          <p:cNvSpPr>
            <a:spLocks noGrp="1"/>
          </p:cNvSpPr>
          <p:nvPr>
            <p:ph type="title"/>
          </p:nvPr>
        </p:nvSpPr>
        <p:spPr/>
        <p:txBody>
          <a:bodyPr>
            <a:normAutofit/>
          </a:bodyPr>
          <a:lstStyle/>
          <a:p>
            <a:r>
              <a:rPr lang="en" dirty="0"/>
              <a:t>What's in an Academic Recommendation Letter? </a:t>
            </a:r>
            <a:endParaRPr lang="ru-RU" dirty="0"/>
          </a:p>
        </p:txBody>
      </p:sp>
      <p:sp>
        <p:nvSpPr>
          <p:cNvPr id="3" name="Объект 2">
            <a:extLst>
              <a:ext uri="{FF2B5EF4-FFF2-40B4-BE49-F238E27FC236}">
                <a16:creationId xmlns:a16="http://schemas.microsoft.com/office/drawing/2014/main" id="{3A14910F-B452-9744-B31A-4BBBC3BDFC8F}"/>
              </a:ext>
            </a:extLst>
          </p:cNvPr>
          <p:cNvSpPr>
            <a:spLocks noGrp="1"/>
          </p:cNvSpPr>
          <p:nvPr>
            <p:ph idx="1"/>
          </p:nvPr>
        </p:nvSpPr>
        <p:spPr/>
        <p:txBody>
          <a:bodyPr/>
          <a:lstStyle/>
          <a:p>
            <a:r>
              <a:rPr lang="en" dirty="0"/>
              <a:t>This type of letter is typically one to two pages in length. It highlights a student's academic history, character, and academic or career goals. The letter expands upon a student's report card or transcript, providing insight into how the applicant behaved as a student and is likely to perform as an employee. </a:t>
            </a:r>
          </a:p>
          <a:p>
            <a:r>
              <a:rPr lang="en" i="1" dirty="0"/>
              <a:t>If you are a student who needs an academic recommendation letter, it's important to ask a teacher you are confident will write what you want the hiring company or academic institution to hear.</a:t>
            </a:r>
          </a:p>
        </p:txBody>
      </p:sp>
    </p:spTree>
    <p:extLst>
      <p:ext uri="{BB962C8B-B14F-4D97-AF65-F5344CB8AC3E}">
        <p14:creationId xmlns:p14="http://schemas.microsoft.com/office/powerpoint/2010/main" val="320152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D1427C-3486-AF42-82CC-2EAF6330D11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4540DE9-546D-0E41-A77B-B639F069027D}"/>
              </a:ext>
            </a:extLst>
          </p:cNvPr>
          <p:cNvSpPr>
            <a:spLocks noGrp="1"/>
          </p:cNvSpPr>
          <p:nvPr>
            <p:ph idx="1"/>
          </p:nvPr>
        </p:nvSpPr>
        <p:spPr/>
        <p:txBody>
          <a:bodyPr/>
          <a:lstStyle/>
          <a:p>
            <a:r>
              <a:rPr lang="en-US" dirty="0"/>
              <a:t>https://</a:t>
            </a:r>
            <a:r>
              <a:rPr lang="en-US" dirty="0" err="1"/>
              <a:t>www.postgrad.com</a:t>
            </a:r>
            <a:r>
              <a:rPr lang="en-US" dirty="0"/>
              <a:t>/advice/exams/</a:t>
            </a:r>
            <a:r>
              <a:rPr lang="en-US" dirty="0" err="1"/>
              <a:t>dissertations_and_theses</a:t>
            </a:r>
            <a:r>
              <a:rPr lang="en-US" dirty="0"/>
              <a:t>/</a:t>
            </a:r>
            <a:r>
              <a:rPr lang="en-US" dirty="0" err="1"/>
              <a:t>top_tips_writing_postgraduate_thesis</a:t>
            </a:r>
            <a:r>
              <a:rPr lang="en-US" dirty="0"/>
              <a:t>/</a:t>
            </a:r>
            <a:endParaRPr lang="ru-RU" dirty="0"/>
          </a:p>
        </p:txBody>
      </p:sp>
    </p:spTree>
    <p:extLst>
      <p:ext uri="{BB962C8B-B14F-4D97-AF65-F5344CB8AC3E}">
        <p14:creationId xmlns:p14="http://schemas.microsoft.com/office/powerpoint/2010/main" val="138668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9E8385-8C68-0D4A-9716-6B7979B7D023}"/>
              </a:ext>
            </a:extLst>
          </p:cNvPr>
          <p:cNvSpPr>
            <a:spLocks noGrp="1"/>
          </p:cNvSpPr>
          <p:nvPr>
            <p:ph type="title"/>
          </p:nvPr>
        </p:nvSpPr>
        <p:spPr/>
        <p:txBody>
          <a:bodyPr>
            <a:normAutofit/>
          </a:bodyPr>
          <a:lstStyle/>
          <a:p>
            <a:r>
              <a:rPr lang="en" dirty="0"/>
              <a:t>Who to Ask for a Recommendation </a:t>
            </a:r>
            <a:endParaRPr lang="ru-RU" dirty="0"/>
          </a:p>
        </p:txBody>
      </p:sp>
      <p:sp>
        <p:nvSpPr>
          <p:cNvPr id="3" name="Объект 2">
            <a:extLst>
              <a:ext uri="{FF2B5EF4-FFF2-40B4-BE49-F238E27FC236}">
                <a16:creationId xmlns:a16="http://schemas.microsoft.com/office/drawing/2014/main" id="{0FCD8D49-B4A1-8245-AC5A-B82AED58FFD2}"/>
              </a:ext>
            </a:extLst>
          </p:cNvPr>
          <p:cNvSpPr>
            <a:spLocks noGrp="1"/>
          </p:cNvSpPr>
          <p:nvPr>
            <p:ph idx="1"/>
          </p:nvPr>
        </p:nvSpPr>
        <p:spPr/>
        <p:txBody>
          <a:bodyPr/>
          <a:lstStyle/>
          <a:p>
            <a:r>
              <a:rPr lang="en-US" dirty="0" err="1"/>
              <a:t>i</a:t>
            </a:r>
            <a:r>
              <a:rPr lang="en" dirty="0"/>
              <a:t>n addition to teachers, guidance counselors, administrators, and supervisors may also write academic letters of recommendation for students. You can ask for letters of recommendation before you graduate. This way you have some letters ready to go and can attach them to your resume or application right away. Letters written ahead of time will need to be more general, so they can work for more than one application. </a:t>
            </a:r>
          </a:p>
          <a:p>
            <a:r>
              <a:rPr lang="en" i="1" dirty="0"/>
              <a:t>Request a few copies of the letter and ask your teacher to place each one in a sealed and signed envelope, just in case a future employer would like to receive it in that format.</a:t>
            </a:r>
          </a:p>
          <a:p>
            <a:endParaRPr lang="ru-RU" dirty="0"/>
          </a:p>
        </p:txBody>
      </p:sp>
    </p:spTree>
    <p:extLst>
      <p:ext uri="{BB962C8B-B14F-4D97-AF65-F5344CB8AC3E}">
        <p14:creationId xmlns:p14="http://schemas.microsoft.com/office/powerpoint/2010/main" val="3595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8A1821-8F8C-AE40-A1D0-59139E80B439}"/>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F4E7E036-6532-1642-8FB0-F1CEF3C8DC54}"/>
              </a:ext>
            </a:extLst>
          </p:cNvPr>
          <p:cNvPicPr>
            <a:picLocks noGrp="1" noChangeAspect="1"/>
          </p:cNvPicPr>
          <p:nvPr>
            <p:ph idx="1"/>
          </p:nvPr>
        </p:nvPicPr>
        <p:blipFill rotWithShape="1">
          <a:blip r:embed="rId2"/>
          <a:srcRect l="-957" t="11668" b="28384"/>
          <a:stretch/>
        </p:blipFill>
        <p:spPr>
          <a:xfrm>
            <a:off x="1311965" y="28130"/>
            <a:ext cx="8413455" cy="6464745"/>
          </a:xfrm>
          <a:prstGeom prst="rect">
            <a:avLst/>
          </a:prstGeom>
        </p:spPr>
      </p:pic>
    </p:spTree>
    <p:extLst>
      <p:ext uri="{BB962C8B-B14F-4D97-AF65-F5344CB8AC3E}">
        <p14:creationId xmlns:p14="http://schemas.microsoft.com/office/powerpoint/2010/main" val="429192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D5AE0D-106B-5C40-BBE3-E451FC98E048}"/>
              </a:ext>
            </a:extLst>
          </p:cNvPr>
          <p:cNvSpPr>
            <a:spLocks noGrp="1"/>
          </p:cNvSpPr>
          <p:nvPr>
            <p:ph type="title"/>
          </p:nvPr>
        </p:nvSpPr>
        <p:spPr/>
        <p:txBody>
          <a:bodyPr/>
          <a:lstStyle/>
          <a:p>
            <a:r>
              <a:rPr lang="en-US" dirty="0"/>
              <a:t>Sample</a:t>
            </a:r>
            <a:endParaRPr lang="ru-RU" dirty="0"/>
          </a:p>
        </p:txBody>
      </p:sp>
      <p:sp>
        <p:nvSpPr>
          <p:cNvPr id="3" name="Объект 2">
            <a:extLst>
              <a:ext uri="{FF2B5EF4-FFF2-40B4-BE49-F238E27FC236}">
                <a16:creationId xmlns:a16="http://schemas.microsoft.com/office/drawing/2014/main" id="{BD3406DE-4531-BA48-89D4-8D37A8E99C38}"/>
              </a:ext>
            </a:extLst>
          </p:cNvPr>
          <p:cNvSpPr>
            <a:spLocks noGrp="1"/>
          </p:cNvSpPr>
          <p:nvPr>
            <p:ph idx="1"/>
          </p:nvPr>
        </p:nvSpPr>
        <p:spPr/>
        <p:txBody>
          <a:bodyPr>
            <a:normAutofit fontScale="85000" lnSpcReduction="20000"/>
          </a:bodyPr>
          <a:lstStyle/>
          <a:p>
            <a:pPr marL="0" indent="0">
              <a:buNone/>
            </a:pPr>
            <a:r>
              <a:rPr lang="en" dirty="0"/>
              <a:t>To Whom It May Concern,</a:t>
            </a:r>
          </a:p>
          <a:p>
            <a:pPr marL="0" indent="0">
              <a:buNone/>
            </a:pPr>
            <a:r>
              <a:rPr lang="en" dirty="0"/>
              <a:t>I am writing this reference for Mary Miller, a student I was fortunate to work with during her senior year at Newton College. As both Mary’s academic advisor and professor of Children's Literature, I have watched her grow into a passionate and knowledgeable teacher.</a:t>
            </a:r>
          </a:p>
          <a:p>
            <a:pPr marL="0" indent="0">
              <a:buNone/>
            </a:pPr>
            <a:r>
              <a:rPr lang="en" dirty="0"/>
              <a:t>A natural in the classroom, Mary has worked with students in both inclusive classrooms as well as individually, focusing on their special needs in reading and writing. </a:t>
            </a:r>
          </a:p>
          <a:p>
            <a:pPr marL="0" indent="0">
              <a:buNone/>
            </a:pPr>
            <a:r>
              <a:rPr lang="en" dirty="0"/>
              <a:t>Mary is a patient and compassionate teacher and is the ideal candidate for your special education graduate program. Please feel free to contact me with any additional questions you may have regarding Mary at 555-123-2345 or email, </a:t>
            </a:r>
            <a:r>
              <a:rPr lang="en" dirty="0" err="1"/>
              <a:t>laurie.gallo@college.edu</a:t>
            </a:r>
            <a:r>
              <a:rPr lang="en" dirty="0"/>
              <a:t>. </a:t>
            </a:r>
          </a:p>
          <a:p>
            <a:pPr marL="0" indent="0">
              <a:buNone/>
            </a:pPr>
            <a:r>
              <a:rPr lang="en" dirty="0"/>
              <a:t>Sincerely,</a:t>
            </a:r>
            <a:endParaRPr lang="en-US" dirty="0"/>
          </a:p>
          <a:p>
            <a:pPr marL="0" indent="0">
              <a:buNone/>
            </a:pPr>
            <a:r>
              <a:rPr lang="en-US" dirty="0"/>
              <a:t>MM</a:t>
            </a:r>
            <a:endParaRPr lang="en" dirty="0"/>
          </a:p>
        </p:txBody>
      </p:sp>
    </p:spTree>
    <p:extLst>
      <p:ext uri="{BB962C8B-B14F-4D97-AF65-F5344CB8AC3E}">
        <p14:creationId xmlns:p14="http://schemas.microsoft.com/office/powerpoint/2010/main" val="286146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2ACF5A-E5D3-864B-9EEA-62028AA3AA76}"/>
              </a:ext>
            </a:extLst>
          </p:cNvPr>
          <p:cNvSpPr>
            <a:spLocks noGrp="1"/>
          </p:cNvSpPr>
          <p:nvPr>
            <p:ph type="title"/>
          </p:nvPr>
        </p:nvSpPr>
        <p:spPr/>
        <p:txBody>
          <a:bodyPr/>
          <a:lstStyle/>
          <a:p>
            <a:r>
              <a:rPr lang="en-US" dirty="0"/>
              <a:t>Editorial</a:t>
            </a:r>
            <a:endParaRPr lang="ru-RU" dirty="0"/>
          </a:p>
        </p:txBody>
      </p:sp>
      <p:sp>
        <p:nvSpPr>
          <p:cNvPr id="3" name="Объект 2">
            <a:extLst>
              <a:ext uri="{FF2B5EF4-FFF2-40B4-BE49-F238E27FC236}">
                <a16:creationId xmlns:a16="http://schemas.microsoft.com/office/drawing/2014/main" id="{95E0B1F8-08F6-0040-80E7-FE1440B074D8}"/>
              </a:ext>
            </a:extLst>
          </p:cNvPr>
          <p:cNvSpPr>
            <a:spLocks noGrp="1"/>
          </p:cNvSpPr>
          <p:nvPr>
            <p:ph idx="1"/>
          </p:nvPr>
        </p:nvSpPr>
        <p:spPr/>
        <p:txBody>
          <a:bodyPr>
            <a:normAutofit/>
          </a:bodyPr>
          <a:lstStyle/>
          <a:p>
            <a:r>
              <a:rPr lang="en-US" sz="4400" dirty="0">
                <a:latin typeface="Times New Roman" panose="02020603050405020304" pitchFamily="18" charset="0"/>
                <a:cs typeface="Times New Roman" panose="02020603050405020304" pitchFamily="18" charset="0"/>
              </a:rPr>
              <a:t>Usually a brief article written by an editor that expresses a newspaper`s or publishing house`s own views and policies on a current issue.</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22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8ED712-61A6-FD44-8C99-96592BB0B3B3}"/>
              </a:ext>
            </a:extLst>
          </p:cNvPr>
          <p:cNvSpPr>
            <a:spLocks noGrp="1"/>
          </p:cNvSpPr>
          <p:nvPr>
            <p:ph type="title"/>
          </p:nvPr>
        </p:nvSpPr>
        <p:spPr/>
        <p:txBody>
          <a:bodyPr/>
          <a:lstStyle/>
          <a:p>
            <a:r>
              <a:rPr lang="en-US" b="1" dirty="0"/>
              <a:t>Editorials have:</a:t>
            </a:r>
            <a:endParaRPr lang="ru-RU" dirty="0"/>
          </a:p>
        </p:txBody>
      </p:sp>
      <p:sp>
        <p:nvSpPr>
          <p:cNvPr id="3" name="Объект 2">
            <a:extLst>
              <a:ext uri="{FF2B5EF4-FFF2-40B4-BE49-F238E27FC236}">
                <a16:creationId xmlns:a16="http://schemas.microsoft.com/office/drawing/2014/main" id="{F2E7AAE7-FB18-6B43-BC6B-27E53BBE87C6}"/>
              </a:ext>
            </a:extLst>
          </p:cNvPr>
          <p:cNvSpPr>
            <a:spLocks noGrp="1"/>
          </p:cNvSpPr>
          <p:nvPr>
            <p:ph idx="1"/>
          </p:nvPr>
        </p:nvSpPr>
        <p:spPr/>
        <p:txBody>
          <a:bodyPr>
            <a:normAutofit fontScale="92500" lnSpcReduction="20000"/>
          </a:bodyPr>
          <a:lstStyle/>
          <a:p>
            <a:r>
              <a:rPr lang="en" dirty="0"/>
              <a:t>1. Introduction, body and conclusion like other news stories</a:t>
            </a:r>
            <a:br>
              <a:rPr lang="en" dirty="0"/>
            </a:br>
            <a:r>
              <a:rPr lang="en" dirty="0"/>
              <a:t>2. An objective explanation of the issue, especially complex issues</a:t>
            </a:r>
            <a:br>
              <a:rPr lang="en" dirty="0"/>
            </a:br>
            <a:r>
              <a:rPr lang="en" dirty="0"/>
              <a:t>3. A timely news angle</a:t>
            </a:r>
            <a:br>
              <a:rPr lang="en" dirty="0"/>
            </a:br>
            <a:r>
              <a:rPr lang="en" dirty="0"/>
              <a:t>4. Opinions from the opposing viewpoint that refute directly the same issues the writer addresses</a:t>
            </a:r>
            <a:br>
              <a:rPr lang="en" dirty="0"/>
            </a:br>
            <a:r>
              <a:rPr lang="en" dirty="0"/>
              <a:t>5. The opinions of the writer delivered in a professional manner. Good editorials engage issues, not personalities and refrain from name-calling or other petty tactics of persuasion.</a:t>
            </a:r>
            <a:br>
              <a:rPr lang="en" dirty="0"/>
            </a:br>
            <a:r>
              <a:rPr lang="en" dirty="0"/>
              <a:t>6. Alternative solutions to the problem or issue being criticized. Anyone can gripe about a problem, but a good editorial should take a pro-active approach to making the situation better by using constructive criticism and giving solutions.</a:t>
            </a:r>
            <a:br>
              <a:rPr lang="en" dirty="0"/>
            </a:br>
            <a:r>
              <a:rPr lang="en" dirty="0"/>
              <a:t>7. A solid and concise conclusion that powerfully summarizes the writer's opinion. Give it some punch.</a:t>
            </a:r>
            <a:endParaRPr lang="ru-RU" dirty="0"/>
          </a:p>
        </p:txBody>
      </p:sp>
    </p:spTree>
    <p:extLst>
      <p:ext uri="{BB962C8B-B14F-4D97-AF65-F5344CB8AC3E}">
        <p14:creationId xmlns:p14="http://schemas.microsoft.com/office/powerpoint/2010/main" val="135836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49216C-7ABC-FC4D-8C40-5A23D77EF710}"/>
              </a:ext>
            </a:extLst>
          </p:cNvPr>
          <p:cNvSpPr>
            <a:spLocks noGrp="1"/>
          </p:cNvSpPr>
          <p:nvPr>
            <p:ph type="title"/>
          </p:nvPr>
        </p:nvSpPr>
        <p:spPr/>
        <p:txBody>
          <a:bodyPr/>
          <a:lstStyle/>
          <a:p>
            <a:r>
              <a:rPr lang="en" b="1" dirty="0"/>
              <a:t>Four Types of Editorials Will:</a:t>
            </a:r>
            <a:endParaRPr lang="ru-RU" dirty="0"/>
          </a:p>
        </p:txBody>
      </p:sp>
      <p:sp>
        <p:nvSpPr>
          <p:cNvPr id="3" name="Объект 2">
            <a:extLst>
              <a:ext uri="{FF2B5EF4-FFF2-40B4-BE49-F238E27FC236}">
                <a16:creationId xmlns:a16="http://schemas.microsoft.com/office/drawing/2014/main" id="{0F90255E-4209-FC4C-B8CF-4640B6088CA9}"/>
              </a:ext>
            </a:extLst>
          </p:cNvPr>
          <p:cNvSpPr>
            <a:spLocks noGrp="1"/>
          </p:cNvSpPr>
          <p:nvPr>
            <p:ph idx="1"/>
          </p:nvPr>
        </p:nvSpPr>
        <p:spPr/>
        <p:txBody>
          <a:bodyPr>
            <a:normAutofit fontScale="92500" lnSpcReduction="10000"/>
          </a:bodyPr>
          <a:lstStyle/>
          <a:p>
            <a:r>
              <a:rPr lang="en" dirty="0"/>
              <a:t>1. </a:t>
            </a:r>
            <a:r>
              <a:rPr lang="en" b="1" i="1" dirty="0"/>
              <a:t>Explain or interpret</a:t>
            </a:r>
            <a:r>
              <a:rPr lang="en" dirty="0"/>
              <a:t>: Editors often use these editorials to explain the way the newspaper covered a sensitive or controversial subject. School newspapers may explain new school rules or a particular student-body effort like a food drive.</a:t>
            </a:r>
            <a:br>
              <a:rPr lang="en" dirty="0"/>
            </a:br>
            <a:r>
              <a:rPr lang="en" dirty="0"/>
              <a:t>2. </a:t>
            </a:r>
            <a:r>
              <a:rPr lang="en" b="1" i="1" dirty="0"/>
              <a:t>Criticize:</a:t>
            </a:r>
            <a:r>
              <a:rPr lang="en" dirty="0"/>
              <a:t> These editorials constructively criticize actions, decisions or situations while providing solutions to the problem identified. Immediate purpose is to get readers to see the problem, not the solution.</a:t>
            </a:r>
            <a:br>
              <a:rPr lang="en" dirty="0"/>
            </a:br>
            <a:r>
              <a:rPr lang="en" dirty="0"/>
              <a:t>3. </a:t>
            </a:r>
            <a:r>
              <a:rPr lang="en" b="1" i="1" dirty="0"/>
              <a:t>Persuade:</a:t>
            </a:r>
            <a:r>
              <a:rPr lang="en" dirty="0"/>
              <a:t> Editorials of persuasion aim to immediately see the solution, not the problem. From the first paragraph, readers will be encouraged to take a specific, positive action. Political endorsements are good examples of editorials of persuasion.</a:t>
            </a:r>
            <a:br>
              <a:rPr lang="en" dirty="0"/>
            </a:br>
            <a:r>
              <a:rPr lang="en" dirty="0"/>
              <a:t>4. </a:t>
            </a:r>
            <a:r>
              <a:rPr lang="en" b="1" i="1" dirty="0"/>
              <a:t>Praise:</a:t>
            </a:r>
            <a:r>
              <a:rPr lang="en" dirty="0"/>
              <a:t> These editorials commend people and organizations for something done well. They are not as common as the other three.</a:t>
            </a:r>
            <a:endParaRPr lang="ru-RU" dirty="0"/>
          </a:p>
        </p:txBody>
      </p:sp>
    </p:spTree>
    <p:extLst>
      <p:ext uri="{BB962C8B-B14F-4D97-AF65-F5344CB8AC3E}">
        <p14:creationId xmlns:p14="http://schemas.microsoft.com/office/powerpoint/2010/main" val="38456242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2616</Words>
  <Application>Microsoft Office PowerPoint</Application>
  <PresentationFormat>Широкоэкранный</PresentationFormat>
  <Paragraphs>104</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Times New Roman</vt:lpstr>
      <vt:lpstr>Тема Office</vt:lpstr>
      <vt:lpstr>Letters. Editorials. Narrative reviews. Systematic reviews and Cochrane reviews. Case reports. Post graduate thesis.</vt:lpstr>
      <vt:lpstr>Academic reference letter</vt:lpstr>
      <vt:lpstr>What's in an Academic Recommendation Letter? </vt:lpstr>
      <vt:lpstr>Who to Ask for a Recommendation </vt:lpstr>
      <vt:lpstr>Презентация PowerPoint</vt:lpstr>
      <vt:lpstr>Sample</vt:lpstr>
      <vt:lpstr>Editorial</vt:lpstr>
      <vt:lpstr>Editorials have:</vt:lpstr>
      <vt:lpstr>Four Types of Editorials Will:</vt:lpstr>
      <vt:lpstr>Writing an Editorial</vt:lpstr>
      <vt:lpstr>A Sample Structure</vt:lpstr>
      <vt:lpstr>Презентация PowerPoint</vt:lpstr>
      <vt:lpstr>Narrative review/Literature review</vt:lpstr>
      <vt:lpstr>What is literature review?</vt:lpstr>
      <vt:lpstr>The purpose of a literature review is to: </vt:lpstr>
      <vt:lpstr>A good literature review is: </vt:lpstr>
      <vt:lpstr>4. Where to search when doing a literature review </vt:lpstr>
      <vt:lpstr>Where to search when doing a literature review </vt:lpstr>
      <vt:lpstr>five key steps </vt:lpstr>
      <vt:lpstr>Systematic reviews and Cochrane reviews</vt:lpstr>
      <vt:lpstr>Article types</vt:lpstr>
      <vt:lpstr>Презентация PowerPoint</vt:lpstr>
      <vt:lpstr>Презентация PowerPoint</vt:lpstr>
      <vt:lpstr>Презентация PowerPoint</vt:lpstr>
      <vt:lpstr>Case report</vt:lpstr>
      <vt:lpstr>Most case reports are on one of six topics</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Editorials. Narrative reviews. Systematic reviews and Cohrane reviews. Case reports. Post graduate thesis.</dc:title>
  <dc:creator>zulpasova@gmail.com</dc:creator>
  <cp:lastModifiedBy>Кажибекова Айым</cp:lastModifiedBy>
  <cp:revision>6</cp:revision>
  <dcterms:created xsi:type="dcterms:W3CDTF">2020-11-08T11:11:59Z</dcterms:created>
  <dcterms:modified xsi:type="dcterms:W3CDTF">2023-02-08T10:31:49Z</dcterms:modified>
</cp:coreProperties>
</file>